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notesMasterIdLst>
    <p:notesMasterId r:id="rId48"/>
  </p:notesMasterIdLst>
  <p:sldIdLst>
    <p:sldId id="256" r:id="rId6"/>
    <p:sldId id="257" r:id="rId7"/>
    <p:sldId id="258" r:id="rId8"/>
    <p:sldId id="259" r:id="rId9"/>
    <p:sldId id="264" r:id="rId10"/>
    <p:sldId id="260" r:id="rId11"/>
    <p:sldId id="263" r:id="rId12"/>
    <p:sldId id="265" r:id="rId13"/>
    <p:sldId id="266" r:id="rId14"/>
    <p:sldId id="267" r:id="rId15"/>
    <p:sldId id="277" r:id="rId16"/>
    <p:sldId id="278" r:id="rId17"/>
    <p:sldId id="279" r:id="rId18"/>
    <p:sldId id="273" r:id="rId19"/>
    <p:sldId id="280" r:id="rId20"/>
    <p:sldId id="274" r:id="rId21"/>
    <p:sldId id="275" r:id="rId22"/>
    <p:sldId id="282" r:id="rId23"/>
    <p:sldId id="283" r:id="rId24"/>
    <p:sldId id="284" r:id="rId25"/>
    <p:sldId id="285" r:id="rId26"/>
    <p:sldId id="286" r:id="rId27"/>
    <p:sldId id="271" r:id="rId28"/>
    <p:sldId id="287" r:id="rId29"/>
    <p:sldId id="288" r:id="rId30"/>
    <p:sldId id="289" r:id="rId31"/>
    <p:sldId id="290" r:id="rId32"/>
    <p:sldId id="291" r:id="rId33"/>
    <p:sldId id="294" r:id="rId34"/>
    <p:sldId id="300" r:id="rId35"/>
    <p:sldId id="311" r:id="rId36"/>
    <p:sldId id="296" r:id="rId37"/>
    <p:sldId id="297" r:id="rId38"/>
    <p:sldId id="301" r:id="rId39"/>
    <p:sldId id="302" r:id="rId40"/>
    <p:sldId id="305" r:id="rId41"/>
    <p:sldId id="306" r:id="rId42"/>
    <p:sldId id="303" r:id="rId43"/>
    <p:sldId id="307" r:id="rId44"/>
    <p:sldId id="309" r:id="rId45"/>
    <p:sldId id="308" r:id="rId46"/>
    <p:sldId id="304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.romagnoli7@campus.unimib.it" initials="a" lastIdx="2" clrIdx="0">
    <p:extLst>
      <p:ext uri="{19B8F6BF-5375-455C-9EA6-DF929625EA0E}">
        <p15:presenceInfo xmlns:p15="http://schemas.microsoft.com/office/powerpoint/2012/main" userId="a.romagnoli7@campus.unimib.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CB83"/>
    <a:srgbClr val="FFFFFF"/>
    <a:srgbClr val="BEDDB2"/>
    <a:srgbClr val="6D8B5F"/>
    <a:srgbClr val="68A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15E45-5D70-4962-BCB7-FD18D0FE059B}" v="3061" dt="2021-06-11T10:52:19.346"/>
    <p1510:client id="{24CDAC37-AD81-48C7-B390-93FB293181CB}" v="2782" dt="2021-06-11T10:50:23.148"/>
    <p1510:client id="{852496D6-2DE3-25B2-B6B5-0F97FDE1D827}" v="893" dt="2021-06-11T07:29:30.902"/>
    <p1510:client id="{8BB60EB7-7433-4CA0-A714-FB3D60742144}" v="1968" dt="2021-06-11T13:48:45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indows10\Desktop\MCS\MCS_Secondo_progetto\mcs2.1\mcs_2.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indows10\Desktop\MCS\MCS_Secondo_progetto\mcs2.1\mcs_2.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Confronto DCT e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Trend N^3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Foglio1!$A$2:$A$9</c:f>
              <c:numCache>
                <c:formatCode>General</c:formatCode>
                <c:ptCount val="8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350</c:v>
                </c:pt>
                <c:pt idx="4">
                  <c:v>400</c:v>
                </c:pt>
                <c:pt idx="5">
                  <c:v>450</c:v>
                </c:pt>
                <c:pt idx="6">
                  <c:v>500</c:v>
                </c:pt>
                <c:pt idx="7">
                  <c:v>550</c:v>
                </c:pt>
              </c:numCache>
            </c:numRef>
          </c:xVal>
          <c:yVal>
            <c:numRef>
              <c:f>Foglio1!$E$2:$E$9</c:f>
              <c:numCache>
                <c:formatCode>General</c:formatCode>
                <c:ptCount val="8"/>
                <c:pt idx="0">
                  <c:v>15.894952266056274</c:v>
                </c:pt>
                <c:pt idx="1">
                  <c:v>16.564382927007504</c:v>
                </c:pt>
                <c:pt idx="2">
                  <c:v>17.111347603115817</c:v>
                </c:pt>
                <c:pt idx="3">
                  <c:v>17.57379964743923</c:v>
                </c:pt>
                <c:pt idx="4">
                  <c:v>17.97439382950682</c:v>
                </c:pt>
                <c:pt idx="5">
                  <c:v>18.327742940175359</c:v>
                </c:pt>
                <c:pt idx="6">
                  <c:v>18.643824490458051</c:v>
                </c:pt>
                <c:pt idx="7">
                  <c:v>18.929755032864573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66-4D2A-B33E-76835DBB7ECF}"/>
            </c:ext>
          </c:extLst>
        </c:ser>
        <c:ser>
          <c:idx val="1"/>
          <c:order val="1"/>
          <c:tx>
            <c:v>DCT A MANO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Foglio1!$A$2:$A$9</c:f>
              <c:numCache>
                <c:formatCode>General</c:formatCode>
                <c:ptCount val="8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350</c:v>
                </c:pt>
                <c:pt idx="4">
                  <c:v>400</c:v>
                </c:pt>
                <c:pt idx="5">
                  <c:v>450</c:v>
                </c:pt>
                <c:pt idx="6">
                  <c:v>500</c:v>
                </c:pt>
                <c:pt idx="7">
                  <c:v>550</c:v>
                </c:pt>
              </c:numCache>
            </c:numRef>
          </c:xVal>
          <c:yVal>
            <c:numRef>
              <c:f>Foglio1!$C$2:$C$9</c:f>
              <c:numCache>
                <c:formatCode>0.0000000000000</c:formatCode>
                <c:ptCount val="8"/>
                <c:pt idx="0">
                  <c:v>3.3312874563078014</c:v>
                </c:pt>
                <c:pt idx="1">
                  <c:v>3.985211486229649</c:v>
                </c:pt>
                <c:pt idx="2">
                  <c:v>4.5396760735078514</c:v>
                </c:pt>
                <c:pt idx="3" formatCode="0.000000000000">
                  <c:v>5.0151207529651307</c:v>
                </c:pt>
                <c:pt idx="4" formatCode="0.000000000000">
                  <c:v>5.400420634265183</c:v>
                </c:pt>
                <c:pt idx="5" formatCode="0.000000000000">
                  <c:v>5.7474086553285</c:v>
                </c:pt>
                <c:pt idx="6" formatCode="0.000000000000">
                  <c:v>6.0736990753964131</c:v>
                </c:pt>
                <c:pt idx="7">
                  <c:v>6.368009199015872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D66-4D2A-B33E-76835DBB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30576"/>
        <c:axId val="67031824"/>
      </c:scatterChart>
      <c:valAx>
        <c:axId val="67030576"/>
        <c:scaling>
          <c:orientation val="minMax"/>
          <c:min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Dimensione matrice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031824"/>
        <c:crosses val="autoZero"/>
        <c:crossBetween val="midCat"/>
      </c:valAx>
      <c:valAx>
        <c:axId val="67031824"/>
        <c:scaling>
          <c:orientation val="minMax"/>
          <c:max val="2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Tempo d’esecuzione (log)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030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baseline="0">
                <a:effectLst/>
              </a:rPr>
              <a:t>Confronto FFT e Trend</a:t>
            </a:r>
            <a:endParaRPr lang="it-IT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Trend N^2 log(N)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Foglio1!$A$2:$A$9</c:f>
              <c:numCache>
                <c:formatCode>General</c:formatCode>
                <c:ptCount val="8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350</c:v>
                </c:pt>
                <c:pt idx="4">
                  <c:v>400</c:v>
                </c:pt>
                <c:pt idx="5">
                  <c:v>450</c:v>
                </c:pt>
                <c:pt idx="6">
                  <c:v>500</c:v>
                </c:pt>
                <c:pt idx="7">
                  <c:v>550</c:v>
                </c:pt>
              </c:numCache>
            </c:numRef>
          </c:xVal>
          <c:yVal>
            <c:numRef>
              <c:f>Foglio1!$D$2:$D$9</c:f>
              <c:numCache>
                <c:formatCode>General</c:formatCode>
                <c:ptCount val="8"/>
                <c:pt idx="0">
                  <c:v>12.264024164105203</c:v>
                </c:pt>
                <c:pt idx="1">
                  <c:v>12.528420910352049</c:v>
                </c:pt>
                <c:pt idx="2">
                  <c:v>12.743229531894555</c:v>
                </c:pt>
                <c:pt idx="3">
                  <c:v>12.924047504170447</c:v>
                </c:pt>
                <c:pt idx="4">
                  <c:v>13.080117941992674</c:v>
                </c:pt>
                <c:pt idx="5">
                  <c:v>13.217368718551205</c:v>
                </c:pt>
                <c:pt idx="6">
                  <c:v>13.339828280701758</c:v>
                </c:pt>
                <c:pt idx="7">
                  <c:v>13.45035852137911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5F-4A39-A3AE-E123275B49B2}"/>
            </c:ext>
          </c:extLst>
        </c:ser>
        <c:ser>
          <c:idx val="1"/>
          <c:order val="1"/>
          <c:tx>
            <c:v>FFT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Foglio1!$A$2:$A$9</c:f>
              <c:numCache>
                <c:formatCode>General</c:formatCode>
                <c:ptCount val="8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350</c:v>
                </c:pt>
                <c:pt idx="4">
                  <c:v>400</c:v>
                </c:pt>
                <c:pt idx="5">
                  <c:v>450</c:v>
                </c:pt>
                <c:pt idx="6">
                  <c:v>500</c:v>
                </c:pt>
                <c:pt idx="7">
                  <c:v>550</c:v>
                </c:pt>
              </c:numCache>
            </c:numRef>
          </c:xVal>
          <c:yVal>
            <c:numRef>
              <c:f>Foglio1!$B$2:$B$9</c:f>
              <c:numCache>
                <c:formatCode>General</c:formatCode>
                <c:ptCount val="8"/>
                <c:pt idx="0">
                  <c:v>-6.9080662974720184</c:v>
                </c:pt>
                <c:pt idx="1">
                  <c:v>-6.2147998704002205</c:v>
                </c:pt>
                <c:pt idx="2">
                  <c:v>-6.2164705151976891</c:v>
                </c:pt>
                <c:pt idx="3">
                  <c:v>-5.8058037789590875</c:v>
                </c:pt>
                <c:pt idx="4">
                  <c:v>-5.8097720381762539</c:v>
                </c:pt>
                <c:pt idx="5">
                  <c:v>-5.5216526825833716</c:v>
                </c:pt>
                <c:pt idx="6">
                  <c:v>-5.2989146004226129</c:v>
                </c:pt>
                <c:pt idx="7">
                  <c:v>-4.9622242711452538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5F-4A39-A3AE-E123275B49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080714656"/>
        <c:axId val="2080712992"/>
      </c:scatterChart>
      <c:valAx>
        <c:axId val="2080714656"/>
        <c:scaling>
          <c:orientation val="minMax"/>
          <c:min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Dimensione matrice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80712992"/>
        <c:crosses val="autoZero"/>
        <c:crossBetween val="midCat"/>
      </c:valAx>
      <c:valAx>
        <c:axId val="2080712992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Tempo d’esecuzione (log)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80714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9F611-B7F6-4917-89D5-6ABFED0E724E}" type="datetimeFigureOut">
              <a:rPr lang="it-IT" smtClean="0"/>
              <a:t>11/06/2021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1FD0A-715D-41E8-9C4F-3D5E6756F0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87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34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705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4116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295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3942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7474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2592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834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0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432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45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6430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502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3507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5772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56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13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5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241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485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24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53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464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04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39567" y="-310167"/>
            <a:ext cx="10658800" cy="54852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7218533" y="3763467"/>
            <a:ext cx="3884400" cy="34800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rot="5400000">
            <a:off x="10531767" y="543600"/>
            <a:ext cx="2815200" cy="26032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rot="896">
            <a:off x="1391601" y="1210400"/>
            <a:ext cx="9205600" cy="2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1416">
            <a:off x="7275949" y="5254433"/>
            <a:ext cx="3884400" cy="10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79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5207000" y="536067"/>
            <a:ext cx="7987200" cy="4157200"/>
          </a:xfrm>
          <a:prstGeom prst="roundRect">
            <a:avLst>
              <a:gd name="adj" fmla="val 13861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5617867" y="1330067"/>
            <a:ext cx="4986400" cy="2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idx="2"/>
          </p:nvPr>
        </p:nvSpPr>
        <p:spPr>
          <a:xfrm>
            <a:off x="850333" y="720000"/>
            <a:ext cx="4434000" cy="10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429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 rot="121">
            <a:off x="461088" y="3142155"/>
            <a:ext cx="11360800" cy="16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 flipH="1">
            <a:off x="4642867" y="2089835"/>
            <a:ext cx="2906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6004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9454800" y="2455213"/>
            <a:ext cx="4526800" cy="3180800"/>
          </a:xfrm>
          <a:prstGeom prst="roundRect">
            <a:avLst>
              <a:gd name="adj" fmla="val 13861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3"/>
          <p:cNvSpPr/>
          <p:nvPr/>
        </p:nvSpPr>
        <p:spPr>
          <a:xfrm>
            <a:off x="-1745667" y="2455213"/>
            <a:ext cx="4526800" cy="3180800"/>
          </a:xfrm>
          <a:prstGeom prst="roundRect">
            <a:avLst>
              <a:gd name="adj" fmla="val 13861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103252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 flipH="1">
            <a:off x="9829141" y="2951219"/>
            <a:ext cx="1612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8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 flipH="1">
            <a:off x="2770856" y="3303773"/>
            <a:ext cx="29592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6583877" y="3303773"/>
            <a:ext cx="28760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5561400" y="459600"/>
            <a:ext cx="57936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 flipH="1">
            <a:off x="2770856" y="4585947"/>
            <a:ext cx="29592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6736276" y="4585947"/>
            <a:ext cx="27236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 flipH="1">
            <a:off x="2770773" y="2541251"/>
            <a:ext cx="4173600" cy="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32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6583976" y="2541251"/>
            <a:ext cx="2876000" cy="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32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 flipH="1">
            <a:off x="2770773" y="4208263"/>
            <a:ext cx="4173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32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6875973" y="4208263"/>
            <a:ext cx="2584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32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74179" y="4251167"/>
            <a:ext cx="1764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8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9829141" y="4251167"/>
            <a:ext cx="1764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8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574179" y="2951219"/>
            <a:ext cx="1764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8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11061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103252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 flipH="1">
            <a:off x="5772833" y="1545345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 flipH="1">
            <a:off x="5772833" y="2099177"/>
            <a:ext cx="2671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2"/>
          </p:nvPr>
        </p:nvSpPr>
        <p:spPr>
          <a:xfrm flipH="1">
            <a:off x="7360333" y="4346064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3"/>
          </p:nvPr>
        </p:nvSpPr>
        <p:spPr>
          <a:xfrm flipH="1">
            <a:off x="7360333" y="4914961"/>
            <a:ext cx="3253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 idx="4"/>
          </p:nvPr>
        </p:nvSpPr>
        <p:spPr>
          <a:xfrm flipH="1">
            <a:off x="6585633" y="2973507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 flipH="1">
            <a:off x="6585633" y="3535841"/>
            <a:ext cx="2671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/>
          </p:nvPr>
        </p:nvSpPr>
        <p:spPr>
          <a:xfrm>
            <a:off x="7236467" y="474832"/>
            <a:ext cx="4130400" cy="1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948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103252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 flipH="1">
            <a:off x="6811100" y="3056133"/>
            <a:ext cx="4055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2"/>
          </p:nvPr>
        </p:nvSpPr>
        <p:spPr>
          <a:xfrm flipH="1">
            <a:off x="1163100" y="3048633"/>
            <a:ext cx="4134800" cy="14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5123367" y="472300"/>
            <a:ext cx="6233200" cy="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 flipH="1">
            <a:off x="6893643" y="5228700"/>
            <a:ext cx="2199600" cy="8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2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4"/>
          </p:nvPr>
        </p:nvSpPr>
        <p:spPr>
          <a:xfrm flipH="1">
            <a:off x="3055500" y="5228685"/>
            <a:ext cx="2242400" cy="8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2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404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 flipH="1">
            <a:off x="8807584" y="3319119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 flipH="1">
            <a:off x="8539184" y="3881933"/>
            <a:ext cx="2617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ctrTitle" idx="2"/>
          </p:nvPr>
        </p:nvSpPr>
        <p:spPr>
          <a:xfrm flipH="1">
            <a:off x="1303608" y="3319119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3"/>
          </p:nvPr>
        </p:nvSpPr>
        <p:spPr>
          <a:xfrm flipH="1">
            <a:off x="1170001" y="3881933"/>
            <a:ext cx="234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4"/>
          </p:nvPr>
        </p:nvSpPr>
        <p:spPr>
          <a:xfrm flipH="1">
            <a:off x="4885808" y="3319119"/>
            <a:ext cx="242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5"/>
          </p:nvPr>
        </p:nvSpPr>
        <p:spPr>
          <a:xfrm flipH="1">
            <a:off x="4885801" y="3881933"/>
            <a:ext cx="2420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6"/>
          </p:nvPr>
        </p:nvSpPr>
        <p:spPr>
          <a:xfrm>
            <a:off x="804700" y="474195"/>
            <a:ext cx="4524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736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7"/>
          <p:cNvSpPr txBox="1">
            <a:spLocks noGrp="1"/>
          </p:cNvSpPr>
          <p:nvPr>
            <p:ph type="ctrTitle"/>
          </p:nvPr>
        </p:nvSpPr>
        <p:spPr>
          <a:xfrm flipH="1">
            <a:off x="8261384" y="2035748"/>
            <a:ext cx="243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 flipH="1">
            <a:off x="8067584" y="2819575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ctrTitle" idx="2"/>
          </p:nvPr>
        </p:nvSpPr>
        <p:spPr>
          <a:xfrm flipH="1">
            <a:off x="5090551" y="2035748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 flipH="1">
            <a:off x="4721151" y="2819575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ctrTitle" idx="4"/>
          </p:nvPr>
        </p:nvSpPr>
        <p:spPr>
          <a:xfrm flipH="1">
            <a:off x="8436984" y="41836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 flipH="1">
            <a:off x="8067584" y="4973657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ctrTitle" idx="6"/>
          </p:nvPr>
        </p:nvSpPr>
        <p:spPr>
          <a:xfrm flipH="1">
            <a:off x="1674217" y="2226948"/>
            <a:ext cx="2080800" cy="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 flipH="1">
            <a:off x="1304817" y="2819573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ctrTitle" idx="8"/>
          </p:nvPr>
        </p:nvSpPr>
        <p:spPr>
          <a:xfrm flipH="1">
            <a:off x="5090551" y="41836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 flipH="1">
            <a:off x="4721151" y="4973657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ctrTitle" idx="13"/>
          </p:nvPr>
        </p:nvSpPr>
        <p:spPr>
          <a:xfrm flipH="1">
            <a:off x="1674219" y="4183707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 flipH="1">
            <a:off x="1304817" y="4973676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15"/>
          </p:nvPr>
        </p:nvSpPr>
        <p:spPr>
          <a:xfrm>
            <a:off x="792867" y="474200"/>
            <a:ext cx="3284000" cy="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8424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hasCustomPrompt="1"/>
          </p:nvPr>
        </p:nvSpPr>
        <p:spPr>
          <a:xfrm>
            <a:off x="822467" y="4521000"/>
            <a:ext cx="45528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2" hasCustomPrompt="1"/>
          </p:nvPr>
        </p:nvSpPr>
        <p:spPr>
          <a:xfrm>
            <a:off x="2870367" y="2356200"/>
            <a:ext cx="4727600" cy="12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 flipH="1">
            <a:off x="6171167" y="4313003"/>
            <a:ext cx="3052400" cy="1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3"/>
          </p:nvPr>
        </p:nvSpPr>
        <p:spPr>
          <a:xfrm flipH="1">
            <a:off x="7901033" y="2319703"/>
            <a:ext cx="3052400" cy="1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idx="4"/>
          </p:nvPr>
        </p:nvSpPr>
        <p:spPr>
          <a:xfrm>
            <a:off x="804700" y="474195"/>
            <a:ext cx="4524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1102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Technology design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 flipH="1">
            <a:off x="831375" y="1643931"/>
            <a:ext cx="2396000" cy="1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92876" y="474188"/>
            <a:ext cx="42072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574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-638967" y="2390267"/>
            <a:ext cx="4526800" cy="3180800"/>
          </a:xfrm>
          <a:prstGeom prst="roundRect">
            <a:avLst>
              <a:gd name="adj" fmla="val 13861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1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447021" y="2694755"/>
            <a:ext cx="7167600" cy="36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67"/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14856" rtl="0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92868" y="474200"/>
            <a:ext cx="78508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625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41000" y="-295867"/>
            <a:ext cx="2019200" cy="26396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/>
          <p:nvPr/>
        </p:nvSpPr>
        <p:spPr>
          <a:xfrm>
            <a:off x="6832600" y="5355900"/>
            <a:ext cx="5968000" cy="198800"/>
          </a:xfrm>
          <a:prstGeom prst="roundRect">
            <a:avLst>
              <a:gd name="adj" fmla="val 50000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410800" y="2969600"/>
            <a:ext cx="4821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7738400" y="4092000"/>
            <a:ext cx="3493600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-102808" y="587700"/>
            <a:ext cx="4306800" cy="16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30170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-376067" y="2445533"/>
            <a:ext cx="5214800" cy="47980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2"/>
          <p:cNvSpPr/>
          <p:nvPr/>
        </p:nvSpPr>
        <p:spPr>
          <a:xfrm>
            <a:off x="5473700" y="-310167"/>
            <a:ext cx="9350800" cy="33524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2"/>
          <p:cNvSpPr/>
          <p:nvPr/>
        </p:nvSpPr>
        <p:spPr>
          <a:xfrm>
            <a:off x="3403600" y="5808733"/>
            <a:ext cx="2628800" cy="14348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819640" y="2842100"/>
            <a:ext cx="3341200" cy="1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227668" y="563732"/>
            <a:ext cx="4130400" cy="1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7642957" y="4672500"/>
            <a:ext cx="36916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98014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103252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5561400" y="459600"/>
            <a:ext cx="57936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2338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612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13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5419167" y="5040967"/>
            <a:ext cx="7836000" cy="128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>
            <a:off x="-292000" y="2539000"/>
            <a:ext cx="3411200" cy="17800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5334100" y="2116967"/>
            <a:ext cx="5702400" cy="37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94467" y="3069404"/>
            <a:ext cx="4207200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3223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 flipH="1">
            <a:off x="7498273" y="2661225"/>
            <a:ext cx="2080800" cy="6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 flipH="1">
            <a:off x="7498357" y="3202889"/>
            <a:ext cx="3354800" cy="2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 flipH="1">
            <a:off x="2270059" y="2661219"/>
            <a:ext cx="2423600" cy="6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 flipH="1">
            <a:off x="1338843" y="3202889"/>
            <a:ext cx="3354800" cy="2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7236467" y="474832"/>
            <a:ext cx="4130400" cy="1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112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92876" y="474188"/>
            <a:ext cx="42072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575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flipH="1">
            <a:off x="833000" y="1762400"/>
            <a:ext cx="10272000" cy="44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92876" y="474188"/>
            <a:ext cx="42072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456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2481100" y="-111933"/>
            <a:ext cx="10431200" cy="54620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8"/>
          <p:cNvSpPr/>
          <p:nvPr/>
        </p:nvSpPr>
        <p:spPr>
          <a:xfrm flipH="1">
            <a:off x="-473900" y="3585833"/>
            <a:ext cx="3887200" cy="24472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/>
          <p:nvPr/>
        </p:nvSpPr>
        <p:spPr>
          <a:xfrm rot="-5400000" flipH="1">
            <a:off x="8764367" y="5769533"/>
            <a:ext cx="2815200" cy="26032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948300" y="1330067"/>
            <a:ext cx="4986400" cy="2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20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819640" y="2842100"/>
            <a:ext cx="3341200" cy="1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227668" y="563732"/>
            <a:ext cx="4130400" cy="1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379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 flipH="1">
            <a:off x="812773" y="1648373"/>
            <a:ext cx="2982800" cy="3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92868" y="474193"/>
            <a:ext cx="3410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240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ExtraLight"/>
              <a:buChar char="●"/>
              <a:defRPr sz="18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ExtraLight"/>
              <a:buChar char="○"/>
              <a:defRPr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39226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  <p:sldLayoutId id="2147483682" r:id="rId21"/>
    <p:sldLayoutId id="2147483684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9717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i.ibb.co/N7fttVk/mldivide-sparse.png" TargetMode="Externa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.ibb.co/w63J2t7/octave-gnu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sparse.linalg.spsolv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E186DB-03F5-4D45-A5AC-3964E0A5A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Metodi diretti per matrici sparse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3A145-8F54-4A5A-B766-59E2DA0F1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416">
            <a:off x="7471898" y="5267502"/>
            <a:ext cx="3474793" cy="1056800"/>
          </a:xfrm>
        </p:spPr>
        <p:txBody>
          <a:bodyPr/>
          <a:lstStyle/>
          <a:p>
            <a:pPr algn="r"/>
            <a:r>
              <a:rPr lang="it-IT" sz="1400">
                <a:latin typeface="Consolas" panose="020B0609020204030204" pitchFamily="49" charset="0"/>
              </a:rPr>
              <a:t>Alice Romagnoli - 829833</a:t>
            </a:r>
          </a:p>
          <a:p>
            <a:pPr algn="r"/>
            <a:r>
              <a:rPr lang="it-IT" sz="1400">
                <a:latin typeface="Consolas" panose="020B0609020204030204" pitchFamily="49" charset="0"/>
              </a:rPr>
              <a:t>Andrei Gabriel Taraboi - 829904</a:t>
            </a:r>
          </a:p>
          <a:p>
            <a:pPr algn="r"/>
            <a:r>
              <a:rPr lang="it-IT" sz="1400">
                <a:latin typeface="Consolas" panose="020B0609020204030204" pitchFamily="49" charset="0"/>
              </a:rPr>
              <a:t>Davide Rendina - 830730</a:t>
            </a:r>
          </a:p>
        </p:txBody>
      </p:sp>
    </p:spTree>
    <p:extLst>
      <p:ext uri="{BB962C8B-B14F-4D97-AF65-F5344CB8AC3E}">
        <p14:creationId xmlns:p14="http://schemas.microsoft.com/office/powerpoint/2010/main" val="114308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Specifiche tecniche</a:t>
            </a: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A34C9E49-05B5-4199-8B21-81EA5ACB2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021" y="2694755"/>
            <a:ext cx="7167600" cy="3636400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 software elencati descritti in precedenza sono stati fatti girare in due sistemi operativi: Ubuntu 18.04 LTS in macchina virtuale e Windows 10.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Per quanto riguarda Windows 10, sono state messe a disposizione 16Gb di RAM, Ryzen-5 3600.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Invece, per la macchina virtuale, abbiamo messo a disposizione lo stesso processore ma solamente 11Gb di RAM.</a:t>
            </a:r>
          </a:p>
        </p:txBody>
      </p:sp>
    </p:spTree>
    <p:extLst>
      <p:ext uri="{BB962C8B-B14F-4D97-AF65-F5344CB8AC3E}">
        <p14:creationId xmlns:p14="http://schemas.microsoft.com/office/powerpoint/2010/main" val="153776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4626300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MATLAB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9D7A106-1F70-4DBE-A507-E906E13FC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476901"/>
              </p:ext>
            </p:extLst>
          </p:nvPr>
        </p:nvGraphicFramePr>
        <p:xfrm>
          <a:off x="439442" y="1927738"/>
          <a:ext cx="11313116" cy="4109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180">
                  <a:extLst>
                    <a:ext uri="{9D8B030D-6E8A-4147-A177-3AD203B41FA5}">
                      <a16:colId xmlns:a16="http://schemas.microsoft.com/office/drawing/2014/main" val="1020940314"/>
                    </a:ext>
                  </a:extLst>
                </a:gridCol>
                <a:gridCol w="1271077">
                  <a:extLst>
                    <a:ext uri="{9D8B030D-6E8A-4147-A177-3AD203B41FA5}">
                      <a16:colId xmlns:a16="http://schemas.microsoft.com/office/drawing/2014/main" val="995248533"/>
                    </a:ext>
                  </a:extLst>
                </a:gridCol>
                <a:gridCol w="1243075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1280180">
                  <a:extLst>
                    <a:ext uri="{9D8B030D-6E8A-4147-A177-3AD203B41FA5}">
                      <a16:colId xmlns:a16="http://schemas.microsoft.com/office/drawing/2014/main" val="1526461390"/>
                    </a:ext>
                  </a:extLst>
                </a:gridCol>
                <a:gridCol w="1521376">
                  <a:extLst>
                    <a:ext uri="{9D8B030D-6E8A-4147-A177-3AD203B41FA5}">
                      <a16:colId xmlns:a16="http://schemas.microsoft.com/office/drawing/2014/main" val="3164989071"/>
                    </a:ext>
                  </a:extLst>
                </a:gridCol>
                <a:gridCol w="1261624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  <a:gridCol w="1317287">
                  <a:extLst>
                    <a:ext uri="{9D8B030D-6E8A-4147-A177-3AD203B41FA5}">
                      <a16:colId xmlns:a16="http://schemas.microsoft.com/office/drawing/2014/main" val="3296666696"/>
                    </a:ext>
                  </a:extLst>
                </a:gridCol>
                <a:gridCol w="1683317">
                  <a:extLst>
                    <a:ext uri="{9D8B030D-6E8A-4147-A177-3AD203B41FA5}">
                      <a16:colId xmlns:a16="http://schemas.microsoft.com/office/drawing/2014/main" val="857123876"/>
                    </a:ext>
                  </a:extLst>
                </a:gridCol>
              </a:tblGrid>
              <a:tr h="495299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Nome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Numero</a:t>
                      </a:r>
                      <a:r>
                        <a:rPr lang="en-GB" sz="1600" b="1"/>
                        <a:t> </a:t>
                      </a:r>
                      <a:r>
                        <a:rPr lang="en-GB" sz="1600" b="1" err="1"/>
                        <a:t>zeri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Windows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Ubuntu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47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>
                      <a:solidFill>
                        <a:schemeClr val="bg1">
                          <a:lumMod val="90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0">
                      <a:noFill/>
                    </a:lnL>
                    <a:lnR w="3175">
                      <a:solidFill>
                        <a:schemeClr val="bg1">
                          <a:lumMod val="90000"/>
                        </a:schemeClr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Memoria (Mb)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Memoria (Mb)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GT01R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4.3091e+05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0.16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3.8099e-15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0.18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3.3928e-15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69536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/>
                        <a:t>ns3Da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1.6796e+06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0.86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9.389e-16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1.41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9.2082e-16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88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TSC_OPF_1047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2.0128e+06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0.38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1.8877e-11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62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0.53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6.3652e-12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48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ifiss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3.5999e+06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1.40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3.3311e-14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1.83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5.4347e-14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75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G3_circuit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7.6608e+06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294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6.75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3.5748e-12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294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11.25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3.5228e-12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Bundle_adj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2.0208e+07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644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1.84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1.121e-05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644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1.97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1.121e-05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91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nd24k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2.8716e+07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879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34.95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4.5006e-11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879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131.93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3.1846e-11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99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Hook_1498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5.9374e+07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1904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460.66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9.0569e-14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1904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1392.00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1.2814e-13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115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4626300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MATLAB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6750433-85CD-43E7-8787-E3DF5284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118610"/>
            <a:ext cx="5486400" cy="264033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A063D0-4C0C-4683-8F74-188162BD7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118610"/>
            <a:ext cx="5486400" cy="264033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EBF7E45-9D6D-43B3-BFD5-0E07310C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13510"/>
            <a:ext cx="5486400" cy="264033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8D13CA9-9548-4C62-80A9-A9966B0E4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413510"/>
            <a:ext cx="54864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9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517696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GNU Octave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9D7A106-1F70-4DBE-A507-E906E13FC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45765"/>
              </p:ext>
            </p:extLst>
          </p:nvPr>
        </p:nvGraphicFramePr>
        <p:xfrm>
          <a:off x="450181" y="1927738"/>
          <a:ext cx="11291637" cy="4081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020940314"/>
                    </a:ext>
                  </a:extLst>
                </a:gridCol>
                <a:gridCol w="1295397">
                  <a:extLst>
                    <a:ext uri="{9D8B030D-6E8A-4147-A177-3AD203B41FA5}">
                      <a16:colId xmlns:a16="http://schemas.microsoft.com/office/drawing/2014/main" val="995248533"/>
                    </a:ext>
                  </a:extLst>
                </a:gridCol>
                <a:gridCol w="1167317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526461390"/>
                    </a:ext>
                  </a:extLst>
                </a:gridCol>
                <a:gridCol w="1508459">
                  <a:extLst>
                    <a:ext uri="{9D8B030D-6E8A-4147-A177-3AD203B41FA5}">
                      <a16:colId xmlns:a16="http://schemas.microsoft.com/office/drawing/2014/main" val="316498907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296666696"/>
                    </a:ext>
                  </a:extLst>
                </a:gridCol>
                <a:gridCol w="1624514">
                  <a:extLst>
                    <a:ext uri="{9D8B030D-6E8A-4147-A177-3AD203B41FA5}">
                      <a16:colId xmlns:a16="http://schemas.microsoft.com/office/drawing/2014/main" val="857123876"/>
                    </a:ext>
                  </a:extLst>
                </a:gridCol>
              </a:tblGrid>
              <a:tr h="495299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Nome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Numero</a:t>
                      </a:r>
                      <a:r>
                        <a:rPr lang="en-GB" sz="1600" b="1"/>
                        <a:t> </a:t>
                      </a:r>
                      <a:r>
                        <a:rPr lang="en-GB" sz="1600" b="1" err="1"/>
                        <a:t>zeri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Windows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Ubuntu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47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>
                      <a:solidFill>
                        <a:schemeClr val="bg1">
                          <a:lumMod val="90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0">
                      <a:noFill/>
                    </a:lnL>
                    <a:lnR w="3175">
                      <a:solidFill>
                        <a:schemeClr val="bg1">
                          <a:lumMod val="90000"/>
                        </a:schemeClr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Memoria (Mb)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Memoria </a:t>
                      </a:r>
                      <a:endParaRPr lang="en-GB" sz="1600" b="1"/>
                    </a:p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(Mb)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GT01R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4.3091e+05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0.72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4.4302e-15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10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0.62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2.4502e-15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69536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/>
                        <a:t>ns3Da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1.6796e+06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1.20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9.8788e-16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9.1822e-16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8821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GB" sz="1600"/>
                        <a:t>TSC_OPF_1047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2.0128e+06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0.75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5.0719e-12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46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0.97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5.4378e-12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48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ifiss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3.5999e+06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1.74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8.8396e-14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86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1.62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5.7476e-14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75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G3_circuit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7.6608e+06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294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20.32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4.9098e-12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223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18.97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3.8989e-12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Bundle_adj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2.0208e+07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644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10.87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1.121e-05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484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8.48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1.121e-05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91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nd24k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2.8716e+07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879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47.16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3.6502e-11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659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74.62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7.0163e-11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99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Hook_1498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5.9374e+07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1904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794.28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1.7144e-13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1428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734.81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1.1002e-13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33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493075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GNU Octave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853E295-EB8E-4168-A9D8-A6757FD5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118610"/>
            <a:ext cx="5486400" cy="2640330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0AD4EDA-D03A-4A1B-A0A0-9B5CCFD7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118610"/>
            <a:ext cx="5486400" cy="2640330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1DF615F-DD9D-47B6-9383-B8941D64E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23035"/>
            <a:ext cx="5486400" cy="264033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9BBFD96-FAB4-4C6E-93ED-9C4BFD5A8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423035"/>
            <a:ext cx="54864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0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517696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Python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9D7A106-1F70-4DBE-A507-E906E13FC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86391"/>
              </p:ext>
            </p:extLst>
          </p:nvPr>
        </p:nvGraphicFramePr>
        <p:xfrm>
          <a:off x="460075" y="1927738"/>
          <a:ext cx="11291637" cy="394393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020940314"/>
                    </a:ext>
                  </a:extLst>
                </a:gridCol>
                <a:gridCol w="1295397">
                  <a:extLst>
                    <a:ext uri="{9D8B030D-6E8A-4147-A177-3AD203B41FA5}">
                      <a16:colId xmlns:a16="http://schemas.microsoft.com/office/drawing/2014/main" val="995248533"/>
                    </a:ext>
                  </a:extLst>
                </a:gridCol>
                <a:gridCol w="1167317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526461390"/>
                    </a:ext>
                  </a:extLst>
                </a:gridCol>
                <a:gridCol w="1508459">
                  <a:extLst>
                    <a:ext uri="{9D8B030D-6E8A-4147-A177-3AD203B41FA5}">
                      <a16:colId xmlns:a16="http://schemas.microsoft.com/office/drawing/2014/main" val="316498907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296666696"/>
                    </a:ext>
                  </a:extLst>
                </a:gridCol>
                <a:gridCol w="1624514">
                  <a:extLst>
                    <a:ext uri="{9D8B030D-6E8A-4147-A177-3AD203B41FA5}">
                      <a16:colId xmlns:a16="http://schemas.microsoft.com/office/drawing/2014/main" val="857123876"/>
                    </a:ext>
                  </a:extLst>
                </a:gridCol>
              </a:tblGrid>
              <a:tr h="47804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/>
                        <a:t>Nome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Numero</a:t>
                      </a:r>
                      <a:r>
                        <a:rPr lang="en-GB" sz="1600" b="1"/>
                        <a:t> </a:t>
                      </a:r>
                      <a:r>
                        <a:rPr lang="en-GB" sz="1600" b="1" err="1"/>
                        <a:t>zeri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/>
                        <a:t>Windows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Ubuntu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251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>
                      <a:solidFill>
                        <a:schemeClr val="bg1">
                          <a:lumMod val="90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0">
                      <a:noFill/>
                    </a:lnL>
                    <a:lnR w="3175">
                      <a:solidFill>
                        <a:schemeClr val="bg1">
                          <a:lumMod val="90000"/>
                        </a:schemeClr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Memoria (Mb)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/>
                        <a:t>Memoria </a:t>
                      </a:r>
                      <a:endParaRPr lang="en-GB" sz="1600" b="1"/>
                    </a:p>
                    <a:p>
                      <a:pPr lvl="0" algn="ctr">
                        <a:buNone/>
                      </a:pPr>
                      <a:r>
                        <a:rPr lang="en-GB" sz="1600" b="1" u="none" strike="noStrike" noProof="0"/>
                        <a:t>(Mb)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0450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GT01R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4.3091e+05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50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1.33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1.0046e-12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198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6.3836e-13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695361"/>
                  </a:ext>
                </a:extLst>
              </a:tr>
              <a:tr h="3579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/>
                        <a:t>ns3Da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1.6796e+06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30.60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9.1691e-15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7.6691e-15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882106"/>
                  </a:ext>
                </a:extLst>
              </a:tr>
              <a:tr h="330957">
                <a:tc>
                  <a:txBody>
                    <a:bodyPr/>
                    <a:lstStyle/>
                    <a:p>
                      <a:r>
                        <a:rPr lang="en-GB" sz="1600"/>
                        <a:t>TSC_OPF_1047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2.0128e+06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7.32</a:t>
                      </a:r>
                      <a:endParaRPr lang="en-GB" sz="1600" b="0" i="0" u="none" strike="noStrike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4.1e-11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2.4244e-11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480326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ifiss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3.5999e+06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8.79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4.8475e-14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3.8862e-14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752531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G3_circuit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7.6608e+06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801.35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8.7327e-13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285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167.32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8.7526e-13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5497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Bundle_adj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2.0208e+07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12085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0.022471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-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919278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nd24k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2.8716e+07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375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4724.3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9.7688e-09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4335.40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9.7728e-09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994869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Hook_1498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5.9374e+07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-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-</a:t>
                      </a:r>
                      <a:endParaRPr lang="en-GB" sz="1600" b="0" i="0" u="none" strike="noStrike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-</a:t>
                      </a:r>
                      <a:endParaRPr lang="en-GB" sz="1600" b="0" i="0" u="none" strike="noStrike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13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4626300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Python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8F61AED-4B7F-41E8-A606-029044D0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137660"/>
            <a:ext cx="5486400" cy="2640330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B9A4A54-0D5E-4986-8462-316A458AF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413510"/>
            <a:ext cx="5486400" cy="2640330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4FE4407-F91B-48B6-8DE0-3A06704F2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13510"/>
            <a:ext cx="54864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493075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aggregati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52338C6-5CE0-4215-8B9F-A8B13EEE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18610"/>
            <a:ext cx="5486400" cy="2640330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3036607-A06E-4BF8-AF3B-A7624767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4118610"/>
            <a:ext cx="5486400" cy="264033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78C2D3-40E3-446F-AF4B-CAFF3B99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23035"/>
            <a:ext cx="5486400" cy="264033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D1E7E44-E062-4B25-AEE9-AAE90C6D9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423035"/>
            <a:ext cx="54864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54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493075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aggregati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52338C6-5CE0-4215-8B9F-A8B13EEE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4149502"/>
            <a:ext cx="5486400" cy="264033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78C2D3-40E3-446F-AF4B-CAFF3B991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23035"/>
            <a:ext cx="5486400" cy="264033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D1E7E44-E062-4B25-AEE9-AAE90C6D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423035"/>
            <a:ext cx="54864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70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493075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aggregati</a:t>
            </a:r>
          </a:p>
        </p:txBody>
      </p:sp>
      <p:pic>
        <p:nvPicPr>
          <p:cNvPr id="4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D05FA61-A6CB-4C2A-AF53-78D2492C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860" y="4145898"/>
            <a:ext cx="5492578" cy="2664528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D90935E-8D63-48A8-9F0C-8A477E5FF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2" y="1427411"/>
            <a:ext cx="5492578" cy="2664528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7DE16DC-9B83-4D9F-BFC7-202293316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19" y="1427412"/>
            <a:ext cx="5492578" cy="26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1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EAE7E64B-59E7-4902-A97C-6ADB3D1A7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2747" y="2694755"/>
            <a:ext cx="7676148" cy="3636400"/>
          </a:xfrm>
        </p:spPr>
        <p:txBody>
          <a:bodyPr/>
          <a:lstStyle/>
          <a:p>
            <a:pPr marL="168910" indent="0" algn="just">
              <a:buNone/>
            </a:pPr>
            <a:r>
              <a:rPr lang="en-US" sz="1800">
                <a:latin typeface="Consolas"/>
              </a:rPr>
              <a:t>Lo </a:t>
            </a:r>
            <a:r>
              <a:rPr lang="it-IT" sz="1800" noProof="1">
                <a:latin typeface="Consolas"/>
              </a:rPr>
              <a:t>scopo</a:t>
            </a:r>
            <a:r>
              <a:rPr lang="en-US" sz="1800">
                <a:latin typeface="Consolas"/>
              </a:rPr>
              <a:t> del </a:t>
            </a:r>
            <a:r>
              <a:rPr lang="en-US" sz="1800" err="1">
                <a:latin typeface="Consolas"/>
              </a:rPr>
              <a:t>progetto</a:t>
            </a:r>
            <a:r>
              <a:rPr lang="en-US" sz="1800">
                <a:latin typeface="Consolas"/>
              </a:rPr>
              <a:t> </a:t>
            </a:r>
            <a:r>
              <a:rPr lang="it-IT" sz="1800" noProof="1">
                <a:latin typeface="Consolas"/>
              </a:rPr>
              <a:t>presentato</a:t>
            </a:r>
            <a:r>
              <a:rPr lang="en-US" sz="1800">
                <a:latin typeface="Consolas"/>
              </a:rPr>
              <a:t> è </a:t>
            </a:r>
            <a:r>
              <a:rPr lang="en-US" sz="1800" err="1">
                <a:latin typeface="Consolas"/>
              </a:rPr>
              <a:t>quello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confrontare</a:t>
            </a:r>
            <a:r>
              <a:rPr lang="en-US" sz="1800">
                <a:latin typeface="Consolas"/>
              </a:rPr>
              <a:t>, in </a:t>
            </a:r>
            <a:r>
              <a:rPr lang="en-US" sz="1800" err="1">
                <a:latin typeface="Consolas"/>
              </a:rPr>
              <a:t>ambienti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programmazione</a:t>
            </a:r>
            <a:r>
              <a:rPr lang="en-US" sz="1800">
                <a:latin typeface="Consolas"/>
              </a:rPr>
              <a:t> open source e non, la </a:t>
            </a:r>
            <a:r>
              <a:rPr lang="en-US" sz="1800" err="1">
                <a:latin typeface="Consolas"/>
              </a:rPr>
              <a:t>risoluzione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attraverso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metodi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diretti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sistemi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lineari</a:t>
            </a:r>
            <a:r>
              <a:rPr lang="en-US" sz="1800">
                <a:latin typeface="Consolas"/>
              </a:rPr>
              <a:t> con </a:t>
            </a:r>
            <a:r>
              <a:rPr lang="en-US" sz="1800" err="1">
                <a:latin typeface="Consolas"/>
              </a:rPr>
              <a:t>matrici</a:t>
            </a:r>
            <a:r>
              <a:rPr lang="en-US" sz="1800">
                <a:latin typeface="Consolas"/>
              </a:rPr>
              <a:t> sparse di </a:t>
            </a:r>
            <a:r>
              <a:rPr lang="en-US" sz="1800" err="1">
                <a:latin typeface="Consolas"/>
              </a:rPr>
              <a:t>grandi</a:t>
            </a:r>
            <a:r>
              <a:rPr lang="en-US" sz="1800">
                <a:latin typeface="Consolas"/>
              </a:rPr>
              <a:t> </a:t>
            </a:r>
            <a:r>
              <a:rPr lang="it-IT" sz="1800">
                <a:latin typeface="Consolas"/>
              </a:rPr>
              <a:t>dimensioni</a:t>
            </a:r>
            <a:r>
              <a:rPr lang="en-US" sz="1800">
                <a:latin typeface="Consolas"/>
              </a:rPr>
              <a:t>.</a:t>
            </a:r>
            <a:endParaRPr lang="it-IT">
              <a:latin typeface="Consolas"/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6630C7E-9FB9-47A7-B292-957FBA04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68" y="474200"/>
            <a:ext cx="7850800" cy="1682400"/>
          </a:xfrm>
        </p:spPr>
        <p:txBody>
          <a:bodyPr/>
          <a:lstStyle/>
          <a:p>
            <a:r>
              <a:rPr lang="it-IT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368920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1509128-8B82-4A71-ADB4-FCD80382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762400"/>
            <a:ext cx="10272000" cy="2296253"/>
          </a:xfrm>
        </p:spPr>
        <p:txBody>
          <a:bodyPr/>
          <a:lstStyle/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/>
              </a:rPr>
              <a:t>È in generale uno tra i linguaggi più semplici da utilizzare, partendo dall’installazione la quale richiede pochi secondi e non è necessario software dedicato. È possibile inoltre utilizzare anche il semplice prompt dei comandi. </a:t>
            </a:r>
            <a:endParaRPr lang="it-IT" sz="1800">
              <a:solidFill>
                <a:schemeClr val="bg1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/>
              </a:rPr>
              <a:t>Purtroppo, per quanto riguarda le librarie utilizzate durante il confronto, la documentazione messa a disposizione non è sufficiente ai fini di capire più precisamente quale sia l’effettivo procedimento eseguito dalle funzionalità messe a disposizione.</a:t>
            </a:r>
            <a:endParaRPr lang="it-IT" sz="1800">
              <a:solidFill>
                <a:schemeClr val="bg1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4E0460-E6F1-4F73-BD14-AE10116A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5" y="474188"/>
            <a:ext cx="5875003" cy="953559"/>
          </a:xfrm>
        </p:spPr>
        <p:txBody>
          <a:bodyPr/>
          <a:lstStyle/>
          <a:p>
            <a:r>
              <a:rPr lang="it-IT"/>
              <a:t>Osservazioni </a:t>
            </a:r>
            <a:r>
              <a:rPr lang="it-IT" sz="4000"/>
              <a:t>Python</a:t>
            </a:r>
            <a:endParaRPr lang="it-IT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FC10AFE-EAD2-4E2E-B5B5-9EC5ED3AF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42703"/>
              </p:ext>
            </p:extLst>
          </p:nvPr>
        </p:nvGraphicFramePr>
        <p:xfrm>
          <a:off x="1971655" y="4506506"/>
          <a:ext cx="8248689" cy="114031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124345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4124344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</a:tblGrid>
              <a:tr h="480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 err="1"/>
                        <a:t>Facilità</a:t>
                      </a:r>
                      <a:r>
                        <a:rPr lang="en-GB" sz="1600" b="1" u="none" strike="noStrike" noProof="0"/>
                        <a:t> </a:t>
                      </a:r>
                      <a:r>
                        <a:rPr lang="en-GB" sz="1600" b="1" u="none" strike="noStrike" noProof="0" err="1"/>
                        <a:t>d’uso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err="1"/>
                        <a:t>Documentazione</a:t>
                      </a:r>
                      <a:endParaRPr lang="en-US" sz="1600" b="1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597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/>
                        <a:t>Semplice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err="1"/>
                        <a:t>Carente</a:t>
                      </a:r>
                      <a:endParaRPr lang="en-GB" sz="1600" b="0" i="0" u="none" strike="noStrike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83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1509128-8B82-4A71-ADB4-FCD80382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762400"/>
            <a:ext cx="10272000" cy="2445616"/>
          </a:xfrm>
        </p:spPr>
        <p:txBody>
          <a:bodyPr/>
          <a:lstStyle/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/>
              </a:rPr>
              <a:t>Risulta facile da utilizzare soprattutto grazie alla documentazione messa a disposizione da </a:t>
            </a:r>
            <a:r>
              <a:rPr lang="it-IT" sz="1800" err="1">
                <a:solidFill>
                  <a:schemeClr val="bg1">
                    <a:lumMod val="10000"/>
                  </a:schemeClr>
                </a:solidFill>
                <a:latin typeface="Consolas"/>
              </a:rPr>
              <a:t>MathWorks</a:t>
            </a: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/>
              </a:rPr>
              <a:t>, consultabile in maniera gratuita, dettagliata e ricca di contenuti. Matlab gode inoltre di un’ampia community sempre disponibile per risolvere eventuali dubbi e rendere noti possibili errori. Questo comporta anche un continuo aggiornamento del software per riparare possibili errori segnalati dagli utenti. </a:t>
            </a:r>
            <a:endParaRPr lang="it-IT" sz="1800">
              <a:solidFill>
                <a:schemeClr val="bg1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4E0460-E6F1-4F73-BD14-AE10116A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931259" cy="1130023"/>
          </a:xfrm>
        </p:spPr>
        <p:txBody>
          <a:bodyPr/>
          <a:lstStyle/>
          <a:p>
            <a:r>
              <a:rPr lang="it-IT"/>
              <a:t>Osservazioni MATLAB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D0B998-B7C8-4FD5-9728-33367C36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096601"/>
              </p:ext>
            </p:extLst>
          </p:nvPr>
        </p:nvGraphicFramePr>
        <p:xfrm>
          <a:off x="1971655" y="4506506"/>
          <a:ext cx="8248689" cy="114031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124345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4124344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</a:tblGrid>
              <a:tr h="480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 err="1"/>
                        <a:t>Facilità</a:t>
                      </a:r>
                      <a:r>
                        <a:rPr lang="en-GB" sz="1600" b="1" u="none" strike="noStrike" noProof="0"/>
                        <a:t> </a:t>
                      </a:r>
                      <a:r>
                        <a:rPr lang="en-GB" sz="1600" b="1" u="none" strike="noStrike" noProof="0" err="1"/>
                        <a:t>d’uso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err="1"/>
                        <a:t>Documentazione</a:t>
                      </a:r>
                      <a:endParaRPr lang="en-US" sz="1600" b="1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597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/>
                        <a:t>Semplice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err="1"/>
                        <a:t>Completa</a:t>
                      </a:r>
                      <a:r>
                        <a:rPr lang="en-GB" sz="1600" b="0" i="0" u="none" strike="noStrike" noProof="0"/>
                        <a:t> e ben </a:t>
                      </a:r>
                      <a:r>
                        <a:rPr lang="en-GB" sz="1600" b="0" i="0" u="none" strike="noStrike" noProof="0" err="1"/>
                        <a:t>strutturata</a:t>
                      </a:r>
                      <a:endParaRPr lang="en-GB" sz="1600" b="0" i="0" u="none" strike="noStrike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8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1509128-8B82-4A71-ADB4-FCD80382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762400"/>
            <a:ext cx="10272000" cy="2445616"/>
          </a:xfrm>
        </p:spPr>
        <p:txBody>
          <a:bodyPr/>
          <a:lstStyle/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 panose="020B0609020204030204" pitchFamily="49" charset="0"/>
              </a:rPr>
              <a:t>GNU Octave, seppur risulta essere un software gratuito, offre la maggior parte delle funzionalità offerte da MATLAB, in maniera chiaramente non sempre performante. Anche in questo caso il software è facile da utilizzare, e riporta anch’esso una ampia documentazione, purtroppo non sempre chiara e strutturalmente più complessa rispetto a quella offerta dal team di </a:t>
            </a:r>
            <a:r>
              <a:rPr lang="it-IT" sz="1800" err="1">
                <a:solidFill>
                  <a:schemeClr val="bg1">
                    <a:lumMod val="10000"/>
                  </a:schemeClr>
                </a:solidFill>
                <a:latin typeface="Consolas" panose="020B0609020204030204" pitchFamily="49" charset="0"/>
              </a:rPr>
              <a:t>MathWorks</a:t>
            </a: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 panose="020B0609020204030204" pitchFamily="49" charset="0"/>
              </a:rPr>
              <a:t>. </a:t>
            </a:r>
          </a:p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 panose="020B0609020204030204" pitchFamily="49" charset="0"/>
              </a:rPr>
              <a:t>Essendo un software open source, sono i singoli utenti a correggere gli errori all’interno del software: questo corrisponde a un aggiornamento non sempre continuo per migliorare possibili errori.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4E0460-E6F1-4F73-BD14-AE10116A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5" y="474188"/>
            <a:ext cx="6815547" cy="1130023"/>
          </a:xfrm>
        </p:spPr>
        <p:txBody>
          <a:bodyPr/>
          <a:lstStyle/>
          <a:p>
            <a:r>
              <a:rPr lang="it-IT"/>
              <a:t>Osservazioni GNU Octave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D0B998-B7C8-4FD5-9728-33367C36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53999"/>
              </p:ext>
            </p:extLst>
          </p:nvPr>
        </p:nvGraphicFramePr>
        <p:xfrm>
          <a:off x="1971655" y="4506506"/>
          <a:ext cx="8248689" cy="114031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124345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4124344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</a:tblGrid>
              <a:tr h="480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 err="1"/>
                        <a:t>Facilità</a:t>
                      </a:r>
                      <a:r>
                        <a:rPr lang="en-GB" sz="1600" b="1" u="none" strike="noStrike" noProof="0"/>
                        <a:t> </a:t>
                      </a:r>
                      <a:r>
                        <a:rPr lang="en-GB" sz="1600" b="1" u="none" strike="noStrike" noProof="0" err="1"/>
                        <a:t>d’uso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err="1"/>
                        <a:t>Documentazione</a:t>
                      </a:r>
                      <a:endParaRPr lang="en-US" sz="1600" b="1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597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/>
                        <a:t>Semplice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err="1"/>
                        <a:t>Parzialmente</a:t>
                      </a:r>
                      <a:r>
                        <a:rPr lang="en-GB" sz="1600" b="0" i="0" u="none" strike="noStrike" noProof="0"/>
                        <a:t> </a:t>
                      </a:r>
                      <a:r>
                        <a:rPr lang="en-GB" sz="1600" b="0" i="0" u="none" strike="noStrike" noProof="0" err="1"/>
                        <a:t>completa</a:t>
                      </a:r>
                      <a:r>
                        <a:rPr lang="en-GB" sz="1600" b="0" i="0" u="none" strike="noStrike" noProof="0"/>
                        <a:t>, non ben </a:t>
                      </a:r>
                      <a:r>
                        <a:rPr lang="en-GB" sz="1600" b="0" i="0" u="none" strike="noStrike" noProof="0" err="1"/>
                        <a:t>strutturata</a:t>
                      </a:r>
                      <a:endParaRPr lang="en-GB" sz="1600" b="0" i="0" u="none" strike="noStrike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13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Conclusioni</a:t>
            </a:r>
          </a:p>
        </p:txBody>
      </p:sp>
      <p:sp>
        <p:nvSpPr>
          <p:cNvPr id="5" name="CasellaDiTesto 18">
            <a:extLst>
              <a:ext uri="{FF2B5EF4-FFF2-40B4-BE49-F238E27FC236}">
                <a16:creationId xmlns:a16="http://schemas.microsoft.com/office/drawing/2014/main" id="{9A05E41B-94EA-432E-A488-DCB01764BA22}"/>
              </a:ext>
            </a:extLst>
          </p:cNvPr>
          <p:cNvSpPr txBox="1"/>
          <p:nvPr/>
        </p:nvSpPr>
        <p:spPr>
          <a:xfrm>
            <a:off x="792178" y="1648373"/>
            <a:ext cx="10711961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it-IT" sz="1800">
                <a:latin typeface="Consolas"/>
              </a:rPr>
              <a:t>Dall'analisi effettuata e dai dati raccolti, possiamo effettuare alcuni ragionamenti:</a:t>
            </a:r>
            <a:endParaRPr lang="en-US"/>
          </a:p>
          <a:p>
            <a:pPr algn="just"/>
            <a:endParaRPr lang="it-IT" sz="1800">
              <a:latin typeface="Consolas"/>
            </a:endParaRPr>
          </a:p>
          <a:p>
            <a:pPr marL="285750" lvl="1" indent="-285750" algn="just">
              <a:buChar char="•"/>
            </a:pPr>
            <a:r>
              <a:rPr lang="it-IT" sz="1800" b="1">
                <a:latin typeface="Consolas"/>
              </a:rPr>
              <a:t>Python </a:t>
            </a:r>
            <a:r>
              <a:rPr lang="it-IT" sz="1800">
                <a:latin typeface="Consolas"/>
              </a:rPr>
              <a:t>è risultato altamente inadeguato sia a livello di documentazione che di performance.</a:t>
            </a:r>
            <a:endParaRPr lang="it-IT" sz="1800" b="1">
              <a:latin typeface="Consolas"/>
            </a:endParaRPr>
          </a:p>
          <a:p>
            <a:pPr marL="285750" lvl="1" indent="-285750" algn="just">
              <a:buFont typeface="Arial,Sans-Serif"/>
              <a:buChar char="•"/>
            </a:pPr>
            <a:r>
              <a:rPr lang="it-IT" sz="1800" b="1">
                <a:latin typeface="Consolas"/>
              </a:rPr>
              <a:t>MATLAB</a:t>
            </a:r>
            <a:r>
              <a:rPr lang="it-IT" sz="1800">
                <a:latin typeface="Consolas"/>
              </a:rPr>
              <a:t> si è confermato molto performante e solido, anche grazie a un'ottima documentazione disponibile.</a:t>
            </a:r>
            <a:endParaRPr lang="it-IT" sz="1800" b="1">
              <a:latin typeface="Consolas" panose="020B0609020204030204" pitchFamily="49" charset="0"/>
            </a:endParaRPr>
          </a:p>
          <a:p>
            <a:pPr marL="285750" lvl="1" indent="-285750" algn="just">
              <a:buFont typeface="Arial,Sans-Serif"/>
              <a:buChar char="•"/>
            </a:pPr>
            <a:r>
              <a:rPr lang="it-IT" sz="1800" b="1">
                <a:latin typeface="Consolas"/>
              </a:rPr>
              <a:t>Octave </a:t>
            </a:r>
            <a:r>
              <a:rPr lang="it-IT" sz="1800">
                <a:latin typeface="Consolas"/>
              </a:rPr>
              <a:t>si è rivelato un’alternativa valida a MATLAB, con valori non molto distanti e anche migliori. Anche la documentazione e community sono altrettanto valide, anche se non ai livelli di MATLAB. </a:t>
            </a:r>
            <a:endParaRPr lang="it-IT"/>
          </a:p>
          <a:p>
            <a:pPr marL="285750" lvl="1" indent="-285750" algn="just">
              <a:buFont typeface="Arial,Sans-Serif"/>
              <a:buChar char="•"/>
            </a:pPr>
            <a:endParaRPr lang="it-IT" sz="1800">
              <a:latin typeface="Consolas" panose="020B0609020204030204" pitchFamily="49" charset="0"/>
            </a:endParaRPr>
          </a:p>
          <a:p>
            <a:pPr lvl="1" algn="just"/>
            <a:r>
              <a:rPr lang="it-IT" sz="1800">
                <a:latin typeface="Consolas"/>
              </a:rPr>
              <a:t>Considerando le combinazioni SO e linguaggio, possiamo affermare che l'acquisto di una sola licenza Windows (che potrebbe risultare utile anche in altri contesti) combinato con l'utilizzo di Octave sia la scelta migliore, in quanto garantisce velocità e accuratezza adeguati e una documentazione e supporto buoni.</a:t>
            </a:r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140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E186DB-03F5-4D45-A5AC-3964E0A5A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Compressione </a:t>
            </a:r>
            <a:br>
              <a:rPr lang="it-IT"/>
            </a:br>
            <a:r>
              <a:rPr lang="it-IT"/>
              <a:t>di immagini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3A145-8F54-4A5A-B766-59E2DA0F1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416">
            <a:off x="7471898" y="5267502"/>
            <a:ext cx="3474793" cy="1056800"/>
          </a:xfrm>
        </p:spPr>
        <p:txBody>
          <a:bodyPr/>
          <a:lstStyle/>
          <a:p>
            <a:pPr algn="r"/>
            <a:r>
              <a:rPr lang="it-IT" sz="1400">
                <a:latin typeface="Consolas" panose="020B0609020204030204" pitchFamily="49" charset="0"/>
              </a:rPr>
              <a:t>Alice Romagnoli - 829833</a:t>
            </a:r>
          </a:p>
          <a:p>
            <a:pPr algn="r"/>
            <a:r>
              <a:rPr lang="it-IT" sz="1400">
                <a:latin typeface="Consolas" panose="020B0609020204030204" pitchFamily="49" charset="0"/>
              </a:rPr>
              <a:t>Andrei Gabriel Taraboi - 829904</a:t>
            </a:r>
          </a:p>
          <a:p>
            <a:pPr algn="r"/>
            <a:r>
              <a:rPr lang="it-IT" sz="1400">
                <a:latin typeface="Consolas" panose="020B0609020204030204" pitchFamily="49" charset="0"/>
              </a:rPr>
              <a:t>Davide Rendina - 830730</a:t>
            </a:r>
          </a:p>
        </p:txBody>
      </p:sp>
    </p:spTree>
    <p:extLst>
      <p:ext uri="{BB962C8B-B14F-4D97-AF65-F5344CB8AC3E}">
        <p14:creationId xmlns:p14="http://schemas.microsoft.com/office/powerpoint/2010/main" val="217411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DBEB78-B0BD-4CDF-9B09-DA36F277D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910" indent="0" algn="just">
              <a:buNone/>
            </a:pPr>
            <a:r>
              <a:rPr lang="en-US" sz="1800">
                <a:latin typeface="Consolas"/>
              </a:rPr>
              <a:t>Lo </a:t>
            </a:r>
            <a:r>
              <a:rPr lang="en-US" sz="1800" err="1">
                <a:latin typeface="Consolas"/>
              </a:rPr>
              <a:t>scopo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questo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progetto</a:t>
            </a:r>
            <a:r>
              <a:rPr lang="en-US" sz="1800">
                <a:latin typeface="Consolas"/>
              </a:rPr>
              <a:t> è </a:t>
            </a:r>
            <a:r>
              <a:rPr lang="en-US" sz="1800" err="1">
                <a:latin typeface="Consolas"/>
              </a:rPr>
              <a:t>stato</a:t>
            </a:r>
            <a:r>
              <a:rPr lang="en-US" sz="1800">
                <a:latin typeface="Consolas"/>
              </a:rPr>
              <a:t> lo studio 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 per </a:t>
            </a:r>
            <a:r>
              <a:rPr lang="en-US" sz="1800" err="1">
                <a:latin typeface="Consolas"/>
              </a:rPr>
              <a:t>effettuare</a:t>
            </a:r>
            <a:r>
              <a:rPr lang="en-US" sz="1800">
                <a:latin typeface="Consolas"/>
              </a:rPr>
              <a:t> la </a:t>
            </a:r>
            <a:r>
              <a:rPr lang="en-US" sz="1800" err="1">
                <a:latin typeface="Consolas"/>
              </a:rPr>
              <a:t>compressione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immagini</a:t>
            </a:r>
            <a:r>
              <a:rPr lang="en-US" sz="1800">
                <a:latin typeface="Consolas"/>
              </a:rPr>
              <a:t>. In </a:t>
            </a:r>
            <a:r>
              <a:rPr lang="en-US" sz="1800" err="1">
                <a:latin typeface="Consolas"/>
              </a:rPr>
              <a:t>particolare</a:t>
            </a:r>
            <a:r>
              <a:rPr lang="en-US" sz="1800">
                <a:latin typeface="Consolas"/>
              </a:rPr>
              <a:t>, </a:t>
            </a:r>
            <a:r>
              <a:rPr lang="en-US" sz="1800" err="1">
                <a:latin typeface="Consolas"/>
              </a:rPr>
              <a:t>questo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progetto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si</a:t>
            </a:r>
            <a:r>
              <a:rPr lang="en-US" sz="1800">
                <a:latin typeface="Consolas"/>
              </a:rPr>
              <a:t> divide in due parti:</a:t>
            </a:r>
          </a:p>
          <a:p>
            <a:pPr marL="608965" indent="-440055" algn="just"/>
            <a:r>
              <a:rPr lang="en-US" sz="1800" err="1">
                <a:latin typeface="Consolas"/>
              </a:rPr>
              <a:t>Implementazione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DCT2 e </a:t>
            </a:r>
            <a:r>
              <a:rPr lang="en-US" sz="1800" err="1">
                <a:latin typeface="Consolas"/>
              </a:rPr>
              <a:t>confronto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risultati</a:t>
            </a:r>
            <a:r>
              <a:rPr lang="en-US" sz="1800">
                <a:latin typeface="Consolas"/>
              </a:rPr>
              <a:t> con </a:t>
            </a:r>
            <a:r>
              <a:rPr lang="en-US" sz="1800" err="1">
                <a:latin typeface="Consolas"/>
              </a:rPr>
              <a:t>librerie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che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implementano</a:t>
            </a:r>
            <a:r>
              <a:rPr lang="en-US" sz="1800">
                <a:latin typeface="Consolas"/>
              </a:rPr>
              <a:t> la FFT.</a:t>
            </a:r>
          </a:p>
          <a:p>
            <a:pPr marL="608965" indent="-440055" algn="just"/>
            <a:r>
              <a:rPr lang="en-US" sz="1800" err="1">
                <a:latin typeface="Consolas"/>
              </a:rPr>
              <a:t>Creazione</a:t>
            </a:r>
            <a:r>
              <a:rPr lang="en-US" sz="1800">
                <a:latin typeface="Consolas"/>
              </a:rPr>
              <a:t> di un software ad hoc </a:t>
            </a:r>
            <a:r>
              <a:rPr lang="en-US" sz="1800" err="1">
                <a:latin typeface="Consolas"/>
              </a:rPr>
              <a:t>che</a:t>
            </a:r>
            <a:r>
              <a:rPr lang="en-US" sz="1800">
                <a:latin typeface="Consolas"/>
              </a:rPr>
              <a:t> ci </a:t>
            </a:r>
            <a:r>
              <a:rPr lang="en-US" sz="1800" err="1">
                <a:latin typeface="Consolas"/>
              </a:rPr>
              <a:t>permetta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visualizzare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concretamente</a:t>
            </a:r>
            <a:r>
              <a:rPr lang="en-US" sz="1800">
                <a:latin typeface="Consolas"/>
              </a:rPr>
              <a:t> il </a:t>
            </a:r>
            <a:r>
              <a:rPr lang="en-US" sz="1800" err="1">
                <a:latin typeface="Consolas"/>
              </a:rPr>
              <a:t>funzionamento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DCT2 </a:t>
            </a:r>
            <a:r>
              <a:rPr lang="en-US" sz="1800" err="1">
                <a:latin typeface="Consolas"/>
              </a:rPr>
              <a:t>applicata</a:t>
            </a:r>
            <a:r>
              <a:rPr lang="en-US" sz="1800">
                <a:latin typeface="Consolas"/>
              </a:rPr>
              <a:t> alle </a:t>
            </a:r>
            <a:r>
              <a:rPr lang="en-US" sz="1800" err="1">
                <a:latin typeface="Consolas"/>
              </a:rPr>
              <a:t>immagini</a:t>
            </a:r>
            <a:r>
              <a:rPr lang="en-US" sz="1800">
                <a:latin typeface="Consolas"/>
              </a:rPr>
              <a:t>.</a:t>
            </a:r>
          </a:p>
          <a:p>
            <a:pPr marL="608965" indent="-440055" algn="just"/>
            <a:endParaRPr lang="en-US" sz="1800">
              <a:latin typeface="Consolas"/>
            </a:endParaRPr>
          </a:p>
          <a:p>
            <a:pPr marL="608965" indent="-440055" algn="just"/>
            <a:endParaRPr lang="en-US" sz="1800">
              <a:latin typeface="Consola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AB155-2EE0-4265-96BC-680C830D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Introduzione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865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7B31-148D-4823-9CC8-80DB96027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475" y="1330067"/>
            <a:ext cx="7089684" cy="2569200"/>
          </a:xfrm>
        </p:spPr>
        <p:txBody>
          <a:bodyPr/>
          <a:lstStyle/>
          <a:p>
            <a:pPr algn="r"/>
            <a:r>
              <a:rPr lang="en-GB" sz="6000" err="1"/>
              <a:t>Parte</a:t>
            </a:r>
            <a:r>
              <a:rPr lang="en-GB" sz="6000"/>
              <a:t> 1</a:t>
            </a:r>
            <a:br>
              <a:rPr lang="en-GB" sz="6000"/>
            </a:br>
            <a:r>
              <a:rPr lang="en-GB" sz="6000" err="1"/>
              <a:t>Implementazione</a:t>
            </a:r>
            <a:r>
              <a:rPr lang="en-GB" sz="6000"/>
              <a:t> e </a:t>
            </a:r>
            <a:r>
              <a:rPr lang="en-GB" sz="6000" err="1"/>
              <a:t>confronto</a:t>
            </a:r>
            <a:r>
              <a:rPr lang="en-GB" sz="6000"/>
              <a:t> </a:t>
            </a:r>
            <a:r>
              <a:rPr lang="en-GB" sz="6000" err="1"/>
              <a:t>della</a:t>
            </a:r>
            <a:r>
              <a:rPr lang="en-GB" sz="6000"/>
              <a:t> DCT </a:t>
            </a:r>
          </a:p>
        </p:txBody>
      </p:sp>
    </p:spTree>
    <p:extLst>
      <p:ext uri="{BB962C8B-B14F-4D97-AF65-F5344CB8AC3E}">
        <p14:creationId xmlns:p14="http://schemas.microsoft.com/office/powerpoint/2010/main" val="2177360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8D74F-291D-4267-B1EF-FCC2C86F8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021" y="2237555"/>
            <a:ext cx="8247100" cy="3636400"/>
          </a:xfrm>
        </p:spPr>
        <p:txBody>
          <a:bodyPr/>
          <a:lstStyle/>
          <a:p>
            <a:pPr marL="168910" indent="0" algn="just">
              <a:buNone/>
            </a:pPr>
            <a:r>
              <a:rPr lang="en-GB" sz="1800">
                <a:latin typeface="Consolas"/>
              </a:rPr>
              <a:t>La prima </a:t>
            </a:r>
            <a:r>
              <a:rPr lang="en-GB" sz="1800" err="1">
                <a:latin typeface="Consolas"/>
              </a:rPr>
              <a:t>parte</a:t>
            </a:r>
            <a:r>
              <a:rPr lang="en-GB" sz="1800">
                <a:latin typeface="Consolas"/>
              </a:rPr>
              <a:t> ha </a:t>
            </a:r>
            <a:r>
              <a:rPr lang="en-GB" sz="1800" err="1">
                <a:latin typeface="Consolas"/>
              </a:rPr>
              <a:t>riguardato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l'implementazione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DCT e il </a:t>
            </a:r>
            <a:r>
              <a:rPr lang="en-GB" sz="1800" err="1">
                <a:latin typeface="Consolas"/>
              </a:rPr>
              <a:t>confronto</a:t>
            </a:r>
            <a:r>
              <a:rPr lang="en-GB" sz="1800">
                <a:latin typeface="Consolas"/>
              </a:rPr>
              <a:t> con una </a:t>
            </a:r>
            <a:r>
              <a:rPr lang="en-GB" sz="1800" err="1">
                <a:latin typeface="Consolas"/>
              </a:rPr>
              <a:t>libreria</a:t>
            </a:r>
            <a:r>
              <a:rPr lang="en-GB" sz="1800">
                <a:latin typeface="Consolas"/>
              </a:rPr>
              <a:t> open source </a:t>
            </a:r>
            <a:r>
              <a:rPr lang="en-GB" sz="1800" err="1">
                <a:latin typeface="Consolas"/>
              </a:rPr>
              <a:t>che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implementa</a:t>
            </a:r>
            <a:r>
              <a:rPr lang="en-GB" sz="1800">
                <a:latin typeface="Consolas"/>
              </a:rPr>
              <a:t> la FFT. In </a:t>
            </a:r>
            <a:r>
              <a:rPr lang="en-GB" sz="1800" err="1">
                <a:latin typeface="Consolas"/>
              </a:rPr>
              <a:t>particolare</a:t>
            </a:r>
            <a:r>
              <a:rPr lang="en-GB" sz="1800">
                <a:latin typeface="Consolas"/>
              </a:rPr>
              <a:t>, </a:t>
            </a:r>
            <a:r>
              <a:rPr lang="en-GB" sz="1800" err="1">
                <a:latin typeface="Consolas"/>
              </a:rPr>
              <a:t>sono</a:t>
            </a:r>
            <a:r>
              <a:rPr lang="en-GB" sz="1800">
                <a:latin typeface="Consolas"/>
              </a:rPr>
              <a:t> state </a:t>
            </a:r>
            <a:r>
              <a:rPr lang="en-GB" sz="1800" err="1">
                <a:latin typeface="Consolas"/>
              </a:rPr>
              <a:t>effettuate</a:t>
            </a:r>
            <a:r>
              <a:rPr lang="en-GB" sz="1800">
                <a:latin typeface="Consolas"/>
              </a:rPr>
              <a:t> le </a:t>
            </a:r>
            <a:r>
              <a:rPr lang="en-GB" sz="1800" err="1">
                <a:latin typeface="Consolas"/>
              </a:rPr>
              <a:t>seguenti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operazioni</a:t>
            </a:r>
            <a:r>
              <a:rPr lang="en-GB" sz="1800">
                <a:latin typeface="Consolas"/>
              </a:rPr>
              <a:t>:</a:t>
            </a:r>
            <a:endParaRPr lang="en-US" sz="1800">
              <a:latin typeface="Consolas"/>
            </a:endParaRPr>
          </a:p>
          <a:p>
            <a:pPr marL="626110" indent="-457200" algn="just">
              <a:buAutoNum type="arabicPeriod"/>
            </a:pPr>
            <a:r>
              <a:rPr lang="en-GB" sz="1800" err="1">
                <a:latin typeface="Consolas"/>
              </a:rPr>
              <a:t>Sviluppo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funzione</a:t>
            </a:r>
            <a:r>
              <a:rPr lang="en-GB" sz="1800">
                <a:latin typeface="Consolas"/>
              </a:rPr>
              <a:t> per il </a:t>
            </a:r>
            <a:r>
              <a:rPr lang="en-GB" sz="1800" err="1">
                <a:latin typeface="Consolas"/>
              </a:rPr>
              <a:t>calcolo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DCT.</a:t>
            </a:r>
          </a:p>
          <a:p>
            <a:pPr marL="626110" indent="-457200" algn="just">
              <a:buAutoNum type="arabicPeriod"/>
            </a:pPr>
            <a:r>
              <a:rPr lang="en-GB" sz="1800" err="1">
                <a:latin typeface="Consolas"/>
              </a:rPr>
              <a:t>Esecuzione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DCT </a:t>
            </a:r>
            <a:r>
              <a:rPr lang="en-GB" sz="1800" err="1">
                <a:latin typeface="Consolas"/>
              </a:rPr>
              <a:t>tramite</a:t>
            </a:r>
            <a:r>
              <a:rPr lang="en-GB" sz="1800">
                <a:latin typeface="Consolas"/>
              </a:rPr>
              <a:t> le </a:t>
            </a:r>
            <a:r>
              <a:rPr lang="en-GB" sz="1800" err="1">
                <a:latin typeface="Consolas"/>
              </a:rPr>
              <a:t>funzioni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libreria</a:t>
            </a:r>
            <a:r>
              <a:rPr lang="en-GB" sz="1800">
                <a:latin typeface="Consolas"/>
              </a:rPr>
              <a:t> open source e la </a:t>
            </a:r>
            <a:r>
              <a:rPr lang="en-GB" sz="1800" err="1">
                <a:latin typeface="Consolas"/>
              </a:rPr>
              <a:t>funzione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sviluppata</a:t>
            </a:r>
            <a:r>
              <a:rPr lang="en-GB" sz="1800">
                <a:latin typeface="Consolas"/>
              </a:rPr>
              <a:t> da </a:t>
            </a:r>
            <a:r>
              <a:rPr lang="en-GB" sz="1800" err="1">
                <a:latin typeface="Consolas"/>
              </a:rPr>
              <a:t>noi</a:t>
            </a:r>
            <a:r>
              <a:rPr lang="en-GB" sz="1800">
                <a:latin typeface="Consolas"/>
              </a:rPr>
              <a:t>, con </a:t>
            </a:r>
            <a:r>
              <a:rPr lang="en-GB" sz="1800" err="1">
                <a:latin typeface="Consolas"/>
              </a:rPr>
              <a:t>raccolta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dei</a:t>
            </a:r>
            <a:r>
              <a:rPr lang="en-GB" sz="1800">
                <a:latin typeface="Consolas"/>
              </a:rPr>
              <a:t> tempi di </a:t>
            </a:r>
            <a:r>
              <a:rPr lang="en-GB" sz="1800" err="1">
                <a:latin typeface="Consolas"/>
              </a:rPr>
              <a:t>esecuzione</a:t>
            </a:r>
            <a:r>
              <a:rPr lang="en-GB" sz="1800">
                <a:latin typeface="Consolas"/>
              </a:rPr>
              <a:t>.</a:t>
            </a:r>
          </a:p>
          <a:p>
            <a:pPr marL="626110" indent="-457200" algn="just">
              <a:buAutoNum type="arabicPeriod"/>
            </a:pPr>
            <a:r>
              <a:rPr lang="en-GB" sz="1800" err="1">
                <a:latin typeface="Consolas"/>
              </a:rPr>
              <a:t>Analisi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dei</a:t>
            </a:r>
            <a:r>
              <a:rPr lang="en-GB" sz="1800">
                <a:latin typeface="Consolas"/>
              </a:rPr>
              <a:t> tempi di </a:t>
            </a:r>
            <a:r>
              <a:rPr lang="en-GB" sz="1800" err="1">
                <a:latin typeface="Consolas"/>
              </a:rPr>
              <a:t>esecuzione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raccolti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attraverso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grafici</a:t>
            </a:r>
            <a:r>
              <a:rPr lang="en-GB" sz="1800">
                <a:latin typeface="Consolas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36824-F771-44AA-B83D-390280BD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4254617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0B9105-432F-4BE5-A1E2-E481AE6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020" y="2694755"/>
            <a:ext cx="7739140" cy="3636400"/>
          </a:xfrm>
        </p:spPr>
        <p:txBody>
          <a:bodyPr/>
          <a:lstStyle/>
          <a:p>
            <a:pPr marL="168910" indent="0" algn="just">
              <a:buNone/>
            </a:pPr>
            <a:r>
              <a:rPr lang="en-GB" sz="1800">
                <a:latin typeface="Consolas"/>
              </a:rPr>
              <a:t>Per </a:t>
            </a:r>
            <a:r>
              <a:rPr lang="en-GB" sz="1800" err="1">
                <a:latin typeface="Consolas"/>
              </a:rPr>
              <a:t>l'implementazione</a:t>
            </a:r>
            <a:r>
              <a:rPr lang="en-GB" sz="1800">
                <a:latin typeface="Consolas"/>
              </a:rPr>
              <a:t> è </a:t>
            </a:r>
            <a:r>
              <a:rPr lang="en-GB" sz="1800" err="1">
                <a:latin typeface="Consolas"/>
              </a:rPr>
              <a:t>stato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scelto</a:t>
            </a:r>
            <a:r>
              <a:rPr lang="en-GB" sz="1800">
                <a:latin typeface="Consolas"/>
              </a:rPr>
              <a:t> di </a:t>
            </a:r>
            <a:r>
              <a:rPr lang="en-GB" sz="1800" err="1">
                <a:latin typeface="Consolas"/>
              </a:rPr>
              <a:t>utilizzare</a:t>
            </a:r>
            <a:r>
              <a:rPr lang="en-GB" sz="1800">
                <a:latin typeface="Consolas"/>
              </a:rPr>
              <a:t> il </a:t>
            </a:r>
            <a:r>
              <a:rPr lang="en-GB" sz="1800" err="1">
                <a:latin typeface="Consolas"/>
              </a:rPr>
              <a:t>linguaggio</a:t>
            </a:r>
            <a:r>
              <a:rPr lang="en-GB" sz="1800">
                <a:latin typeface="Consolas"/>
              </a:rPr>
              <a:t> Python e </a:t>
            </a:r>
            <a:r>
              <a:rPr lang="en-GB" sz="1800" i="1" err="1">
                <a:latin typeface="Consolas"/>
              </a:rPr>
              <a:t>scipy</a:t>
            </a:r>
            <a:r>
              <a:rPr lang="en-GB" sz="1800" i="1">
                <a:latin typeface="Consolas"/>
              </a:rPr>
              <a:t>, </a:t>
            </a:r>
            <a:r>
              <a:rPr lang="en-GB" sz="1800">
                <a:latin typeface="Consolas"/>
              </a:rPr>
              <a:t>la </a:t>
            </a:r>
            <a:r>
              <a:rPr lang="en-GB" sz="1800" err="1">
                <a:latin typeface="Consolas"/>
              </a:rPr>
              <a:t>libreria</a:t>
            </a:r>
            <a:r>
              <a:rPr lang="en-GB" sz="1800">
                <a:latin typeface="Consolas"/>
              </a:rPr>
              <a:t> open source di </a:t>
            </a:r>
            <a:r>
              <a:rPr lang="en-GB" sz="1800" err="1">
                <a:latin typeface="Consolas"/>
              </a:rPr>
              <a:t>algoritmi</a:t>
            </a:r>
            <a:r>
              <a:rPr lang="en-GB" sz="1800">
                <a:latin typeface="Consolas"/>
              </a:rPr>
              <a:t> e </a:t>
            </a:r>
            <a:r>
              <a:rPr lang="en-GB" sz="1800" err="1">
                <a:latin typeface="Consolas"/>
              </a:rPr>
              <a:t>vari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strumenti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matematici</a:t>
            </a:r>
            <a:r>
              <a:rPr lang="en-GB" sz="1800" i="1">
                <a:latin typeface="Consolas"/>
              </a:rPr>
              <a:t>. </a:t>
            </a:r>
            <a:r>
              <a:rPr lang="en-GB" sz="1800">
                <a:latin typeface="Consolas"/>
              </a:rPr>
              <a:t>In </a:t>
            </a:r>
            <a:r>
              <a:rPr lang="en-GB" sz="1800" err="1">
                <a:latin typeface="Consolas"/>
              </a:rPr>
              <a:t>particolare</a:t>
            </a:r>
            <a:r>
              <a:rPr lang="en-GB" sz="1800">
                <a:latin typeface="Consolas"/>
              </a:rPr>
              <a:t> è </a:t>
            </a:r>
            <a:r>
              <a:rPr lang="en-GB" sz="1800" err="1">
                <a:latin typeface="Consolas"/>
              </a:rPr>
              <a:t>stato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utilizzato</a:t>
            </a:r>
            <a:r>
              <a:rPr lang="en-GB" sz="1800">
                <a:latin typeface="Consolas"/>
              </a:rPr>
              <a:t> il modulo </a:t>
            </a:r>
            <a:r>
              <a:rPr lang="en-GB" sz="1800" i="1" err="1">
                <a:latin typeface="Consolas"/>
              </a:rPr>
              <a:t>scipy.fft</a:t>
            </a:r>
            <a:r>
              <a:rPr lang="en-GB" sz="1800">
                <a:latin typeface="Consolas"/>
              </a:rPr>
              <a:t>, </a:t>
            </a:r>
            <a:r>
              <a:rPr lang="en-GB" sz="1800" err="1">
                <a:latin typeface="Consolas"/>
              </a:rPr>
              <a:t>che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permette</a:t>
            </a:r>
            <a:r>
              <a:rPr lang="en-GB" sz="1800">
                <a:latin typeface="Consolas"/>
              </a:rPr>
              <a:t>, </a:t>
            </a:r>
            <a:r>
              <a:rPr lang="en-GB" sz="1800" err="1">
                <a:latin typeface="Consolas"/>
              </a:rPr>
              <a:t>tra</a:t>
            </a:r>
            <a:r>
              <a:rPr lang="en-GB" sz="1800">
                <a:latin typeface="Consolas"/>
              </a:rPr>
              <a:t> le </a:t>
            </a:r>
            <a:r>
              <a:rPr lang="en-GB" sz="1800" err="1">
                <a:latin typeface="Consolas"/>
              </a:rPr>
              <a:t>altre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cose</a:t>
            </a:r>
            <a:r>
              <a:rPr lang="en-GB" sz="1800">
                <a:latin typeface="Consolas"/>
              </a:rPr>
              <a:t>, di </a:t>
            </a:r>
            <a:r>
              <a:rPr lang="en-GB" sz="1800" err="1">
                <a:latin typeface="Consolas"/>
              </a:rPr>
              <a:t>effettuare</a:t>
            </a:r>
            <a:r>
              <a:rPr lang="en-GB" sz="1800">
                <a:latin typeface="Consolas"/>
              </a:rPr>
              <a:t> la DCT2 </a:t>
            </a:r>
            <a:r>
              <a:rPr lang="en-GB" sz="1800" err="1">
                <a:latin typeface="Consolas"/>
              </a:rPr>
              <a:t>utilizzando</a:t>
            </a:r>
            <a:r>
              <a:rPr lang="en-GB" sz="1800">
                <a:latin typeface="Consolas"/>
              </a:rPr>
              <a:t> la FFT. </a:t>
            </a:r>
            <a:r>
              <a:rPr lang="en-GB" sz="1800" err="1">
                <a:latin typeface="Consolas"/>
              </a:rPr>
              <a:t>Questo</a:t>
            </a:r>
            <a:r>
              <a:rPr lang="en-GB" sz="1800">
                <a:latin typeface="Consolas"/>
              </a:rPr>
              <a:t> è possible </a:t>
            </a:r>
            <a:r>
              <a:rPr lang="en-GB" sz="1800" err="1">
                <a:latin typeface="Consolas"/>
              </a:rPr>
              <a:t>farlo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attraverso</a:t>
            </a:r>
            <a:r>
              <a:rPr lang="en-GB" sz="1800">
                <a:latin typeface="Consolas"/>
              </a:rPr>
              <a:t> il </a:t>
            </a:r>
            <a:r>
              <a:rPr lang="en-GB" sz="1800" err="1">
                <a:latin typeface="Consolas"/>
              </a:rPr>
              <a:t>metodo</a:t>
            </a:r>
            <a:r>
              <a:rPr lang="en-GB" sz="1800">
                <a:latin typeface="Consolas"/>
              </a:rPr>
              <a:t> </a:t>
            </a:r>
            <a:r>
              <a:rPr lang="en-GB" sz="1800" i="1" err="1">
                <a:latin typeface="Consolas"/>
              </a:rPr>
              <a:t>fft.dctn</a:t>
            </a:r>
            <a:r>
              <a:rPr lang="en-GB" sz="1800" i="1">
                <a:latin typeface="Consolas"/>
              </a:rPr>
              <a:t>, </a:t>
            </a:r>
            <a:r>
              <a:rPr lang="en-GB" sz="1800" err="1">
                <a:latin typeface="Consolas"/>
              </a:rPr>
              <a:t>che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inoltre</a:t>
            </a:r>
            <a:r>
              <a:rPr lang="en-GB" sz="1800">
                <a:latin typeface="Consolas"/>
              </a:rPr>
              <a:t> ci ha </a:t>
            </a:r>
            <a:r>
              <a:rPr lang="en-GB" sz="1800" err="1">
                <a:latin typeface="Consolas"/>
              </a:rPr>
              <a:t>permesso</a:t>
            </a:r>
            <a:r>
              <a:rPr lang="en-GB" sz="1800">
                <a:latin typeface="Consolas"/>
              </a:rPr>
              <a:t> di </a:t>
            </a:r>
            <a:r>
              <a:rPr lang="en-GB" sz="1800" err="1">
                <a:latin typeface="Consolas"/>
              </a:rPr>
              <a:t>impostare</a:t>
            </a:r>
            <a:r>
              <a:rPr lang="en-GB" sz="1800">
                <a:latin typeface="Consolas"/>
              </a:rPr>
              <a:t> la </a:t>
            </a:r>
            <a:r>
              <a:rPr lang="en-GB" sz="1800" i="1" err="1">
                <a:latin typeface="Consolas"/>
              </a:rPr>
              <a:t>normalizzazione</a:t>
            </a:r>
            <a:r>
              <a:rPr lang="en-GB" sz="1800" i="1">
                <a:latin typeface="Consolas"/>
              </a:rPr>
              <a:t> </a:t>
            </a:r>
            <a:r>
              <a:rPr lang="en-GB" sz="1800" i="1" err="1">
                <a:latin typeface="Consolas"/>
              </a:rPr>
              <a:t>ortogonale</a:t>
            </a:r>
            <a:r>
              <a:rPr lang="en-GB" sz="1800" i="1">
                <a:latin typeface="Consolas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C76FB-2990-40F1-A37C-B432CFBC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Tecnologia</a:t>
            </a:r>
            <a:r>
              <a:rPr lang="en-GB"/>
              <a:t> </a:t>
            </a:r>
            <a:r>
              <a:rPr lang="en-GB" err="1"/>
              <a:t>utilizzata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312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DB28C8-1C46-4938-A6D6-34A25855A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648100"/>
            <a:ext cx="10945100" cy="44808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800" err="1">
                <a:latin typeface="Consolas"/>
              </a:rPr>
              <a:t>Abbiamo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effettuato</a:t>
            </a:r>
            <a:r>
              <a:rPr lang="en-US" sz="1800">
                <a:latin typeface="Consolas"/>
              </a:rPr>
              <a:t> il </a:t>
            </a:r>
            <a:r>
              <a:rPr lang="en-US" sz="1800" err="1">
                <a:latin typeface="Consolas"/>
              </a:rPr>
              <a:t>confronto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 </a:t>
            </a:r>
            <a:r>
              <a:rPr lang="en-US" sz="1800" err="1">
                <a:latin typeface="Consolas"/>
              </a:rPr>
              <a:t>su</a:t>
            </a:r>
            <a:r>
              <a:rPr lang="en-US" sz="1800">
                <a:latin typeface="Consolas"/>
              </a:rPr>
              <a:t> 8 </a:t>
            </a:r>
            <a:r>
              <a:rPr lang="en-US" sz="1800" err="1">
                <a:latin typeface="Consolas"/>
              </a:rPr>
              <a:t>differenti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matrici</a:t>
            </a:r>
            <a:r>
              <a:rPr lang="en-US" sz="1800">
                <a:latin typeface="Consolas"/>
              </a:rPr>
              <a:t> generate </a:t>
            </a:r>
            <a:r>
              <a:rPr lang="en-US" sz="1800" err="1">
                <a:latin typeface="Consolas"/>
              </a:rPr>
              <a:t>randomicamente</a:t>
            </a:r>
            <a:r>
              <a:rPr lang="en-US" sz="1800">
                <a:latin typeface="Consolas"/>
              </a:rPr>
              <a:t>, con </a:t>
            </a:r>
            <a:r>
              <a:rPr lang="en-US" sz="1800" err="1">
                <a:latin typeface="Consolas"/>
              </a:rPr>
              <a:t>dimensione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compresa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tra</a:t>
            </a:r>
            <a:r>
              <a:rPr lang="en-US" sz="1800">
                <a:latin typeface="Consolas"/>
              </a:rPr>
              <a:t> 200x200 e 550x550.</a:t>
            </a:r>
            <a:endParaRPr lang="en-US"/>
          </a:p>
          <a:p>
            <a:pPr marL="114300" indent="0" algn="just">
              <a:buNone/>
            </a:pPr>
            <a:endParaRPr lang="en-US" sz="1800">
              <a:latin typeface="Consolas"/>
            </a:endParaRPr>
          </a:p>
          <a:p>
            <a:pPr marL="114300" indent="0" algn="just">
              <a:buNone/>
            </a:pPr>
            <a:r>
              <a:rPr lang="en-US" sz="1800">
                <a:latin typeface="Consolas"/>
              </a:rPr>
              <a:t>Sotto è </a:t>
            </a:r>
            <a:r>
              <a:rPr lang="en-US" sz="1800" err="1">
                <a:latin typeface="Consolas"/>
              </a:rPr>
              <a:t>possibile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inoltre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osservare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l'implementazione</a:t>
            </a:r>
            <a:r>
              <a:rPr lang="en-US" sz="1800">
                <a:latin typeface="Consolas"/>
              </a:rPr>
              <a:t> del </a:t>
            </a:r>
            <a:r>
              <a:rPr lang="en-US" sz="1800" err="1">
                <a:latin typeface="Consolas"/>
              </a:rPr>
              <a:t>metodo</a:t>
            </a:r>
            <a:r>
              <a:rPr lang="en-US" sz="1800">
                <a:latin typeface="Consolas"/>
              </a:rPr>
              <a:t> DCT, con </a:t>
            </a:r>
            <a:r>
              <a:rPr lang="en-US" sz="1800" err="1">
                <a:latin typeface="Consolas"/>
              </a:rPr>
              <a:t>indicazioni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sulle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varie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misure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calcolate</a:t>
            </a:r>
            <a:r>
              <a:rPr lang="en-US" sz="1800">
                <a:latin typeface="Consolas"/>
              </a:rPr>
              <a:t>. </a:t>
            </a:r>
            <a:r>
              <a:rPr lang="en-US" sz="1800" err="1">
                <a:latin typeface="Consolas"/>
              </a:rPr>
              <a:t>Questo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algoritmo</a:t>
            </a:r>
            <a:r>
              <a:rPr lang="en-US" sz="1800">
                <a:latin typeface="Consolas"/>
              </a:rPr>
              <a:t> è </a:t>
            </a:r>
            <a:r>
              <a:rPr lang="en-US" sz="1800" err="1">
                <a:latin typeface="Consolas"/>
              </a:rPr>
              <a:t>stato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applicato</a:t>
            </a:r>
            <a:r>
              <a:rPr lang="en-US" sz="1800">
                <a:latin typeface="Consolas"/>
              </a:rPr>
              <a:t> prima </a:t>
            </a:r>
            <a:r>
              <a:rPr lang="en-US" sz="1800" err="1">
                <a:latin typeface="Consolas"/>
              </a:rPr>
              <a:t>sulle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righe</a:t>
            </a:r>
            <a:r>
              <a:rPr lang="en-US" sz="1800">
                <a:latin typeface="Consolas"/>
              </a:rPr>
              <a:t> e in </a:t>
            </a:r>
            <a:r>
              <a:rPr lang="en-US" sz="1800" err="1">
                <a:latin typeface="Consolas"/>
              </a:rPr>
              <a:t>seguito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sulle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colonne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matrice</a:t>
            </a:r>
            <a:r>
              <a:rPr lang="en-US" sz="1800">
                <a:latin typeface="Consolas"/>
              </a:rPr>
              <a:t>, per </a:t>
            </a:r>
            <a:r>
              <a:rPr lang="en-US" sz="1800" err="1">
                <a:latin typeface="Consolas"/>
              </a:rPr>
              <a:t>ottenere</a:t>
            </a:r>
            <a:r>
              <a:rPr lang="en-US" sz="1800">
                <a:latin typeface="Consolas"/>
              </a:rPr>
              <a:t> il </a:t>
            </a:r>
            <a:r>
              <a:rPr lang="en-US" sz="1800" err="1">
                <a:latin typeface="Consolas"/>
              </a:rPr>
              <a:t>calcolo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DCT2.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/>
              <a:t>Implementazione</a:t>
            </a:r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895F71-5590-4442-9534-AD9ECC19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3690937"/>
            <a:ext cx="9191625" cy="2905125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543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EAE7E64B-59E7-4902-A97C-6ADB3D1A7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2747" y="2694755"/>
            <a:ext cx="7676148" cy="3636400"/>
          </a:xfrm>
        </p:spPr>
        <p:txBody>
          <a:bodyPr/>
          <a:lstStyle/>
          <a:p>
            <a:pPr marL="168910" indent="0" algn="just">
              <a:buNone/>
            </a:pPr>
            <a:r>
              <a:rPr lang="it-IT" sz="1800">
                <a:latin typeface="Consolas"/>
              </a:rPr>
              <a:t>Gli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ambienti</a:t>
            </a:r>
            <a:r>
              <a:rPr lang="en-US" sz="1800">
                <a:latin typeface="Consolas"/>
              </a:rPr>
              <a:t> di </a:t>
            </a:r>
            <a:r>
              <a:rPr lang="it-IT" sz="1800">
                <a:latin typeface="Consolas"/>
              </a:rPr>
              <a:t>sviluppo</a:t>
            </a:r>
            <a:r>
              <a:rPr lang="en-US" sz="1800">
                <a:latin typeface="Consolas"/>
              </a:rPr>
              <a:t>/</a:t>
            </a:r>
            <a:r>
              <a:rPr lang="it-IT" sz="1800">
                <a:latin typeface="Consolas"/>
              </a:rPr>
              <a:t>linguaggi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programmazione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utilizzati</a:t>
            </a:r>
            <a:r>
              <a:rPr lang="en-US" sz="1800">
                <a:latin typeface="Consolas"/>
              </a:rPr>
              <a:t> </a:t>
            </a:r>
            <a:r>
              <a:rPr lang="it-IT" sz="1800">
                <a:latin typeface="Consolas"/>
              </a:rPr>
              <a:t>sono</a:t>
            </a:r>
            <a:r>
              <a:rPr lang="en-US" sz="1800">
                <a:latin typeface="Consolas"/>
              </a:rPr>
              <a:t>:</a:t>
            </a:r>
            <a:endParaRPr lang="it-IT">
              <a:latin typeface="Consolas"/>
            </a:endParaRPr>
          </a:p>
          <a:p>
            <a:pPr marL="608965" indent="-440055" algn="just"/>
            <a:r>
              <a:rPr lang="en-US" sz="1800" b="1" err="1">
                <a:latin typeface="Consolas" panose="020B0609020204030204" pitchFamily="49" charset="0"/>
              </a:rPr>
              <a:t>Matlab</a:t>
            </a:r>
            <a:r>
              <a:rPr lang="en-US" sz="1800">
                <a:latin typeface="Consolas" panose="020B0609020204030204" pitchFamily="49" charset="0"/>
              </a:rPr>
              <a:t>, come </a:t>
            </a:r>
            <a:r>
              <a:rPr lang="en-US" sz="1800" err="1">
                <a:latin typeface="Consolas" panose="020B0609020204030204" pitchFamily="49" charset="0"/>
              </a:rPr>
              <a:t>esempio</a:t>
            </a:r>
            <a:r>
              <a:rPr lang="en-US" sz="1800">
                <a:latin typeface="Consolas" panose="020B0609020204030204" pitchFamily="49" charset="0"/>
              </a:rPr>
              <a:t> di software </a:t>
            </a:r>
            <a:r>
              <a:rPr lang="en-US" sz="1800" err="1">
                <a:latin typeface="Consolas" panose="020B0609020204030204" pitchFamily="49" charset="0"/>
              </a:rPr>
              <a:t>proprietario</a:t>
            </a:r>
            <a:endParaRPr lang="en-US" sz="1800">
              <a:latin typeface="Consolas" panose="020B0609020204030204" pitchFamily="49" charset="0"/>
            </a:endParaRPr>
          </a:p>
          <a:p>
            <a:pPr marL="608965" indent="-440055" algn="just"/>
            <a:r>
              <a:rPr lang="en-US" sz="1800" b="1">
                <a:latin typeface="Consolas" panose="020B0609020204030204" pitchFamily="49" charset="0"/>
              </a:rPr>
              <a:t>Gnu Octave</a:t>
            </a:r>
            <a:r>
              <a:rPr lang="en-US" sz="1800">
                <a:latin typeface="Consolas" panose="020B0609020204030204" pitchFamily="49" charset="0"/>
              </a:rPr>
              <a:t>, in </a:t>
            </a:r>
            <a:r>
              <a:rPr lang="en-US" sz="1800" err="1">
                <a:latin typeface="Consolas" panose="020B0609020204030204" pitchFamily="49" charset="0"/>
              </a:rPr>
              <a:t>quanto</a:t>
            </a:r>
            <a:r>
              <a:rPr lang="en-US" sz="1800">
                <a:latin typeface="Consolas" panose="020B0609020204030204" pitchFamily="49" charset="0"/>
              </a:rPr>
              <a:t> software open source</a:t>
            </a:r>
          </a:p>
          <a:p>
            <a:pPr marL="608965" indent="-440055" algn="just"/>
            <a:r>
              <a:rPr lang="en-US" sz="1800" b="1">
                <a:latin typeface="Consolas" panose="020B0609020204030204" pitchFamily="49" charset="0"/>
              </a:rPr>
              <a:t>Python</a:t>
            </a:r>
            <a:r>
              <a:rPr lang="en-US" sz="1800">
                <a:latin typeface="Consolas" panose="020B0609020204030204" pitchFamily="49" charset="0"/>
              </a:rPr>
              <a:t>, come </a:t>
            </a:r>
            <a:r>
              <a:rPr lang="en-US" sz="1800" err="1">
                <a:latin typeface="Consolas" panose="020B0609020204030204" pitchFamily="49" charset="0"/>
              </a:rPr>
              <a:t>seconda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alternativa</a:t>
            </a:r>
            <a:r>
              <a:rPr lang="en-US" sz="1800">
                <a:latin typeface="Consolas" panose="020B0609020204030204" pitchFamily="49" charset="0"/>
              </a:rPr>
              <a:t> open source</a:t>
            </a:r>
          </a:p>
          <a:p>
            <a:pPr marL="168910" indent="0" algn="just">
              <a:buNone/>
            </a:pPr>
            <a:r>
              <a:rPr lang="en-US" sz="1800">
                <a:latin typeface="Consolas" panose="020B0609020204030204" pitchFamily="49" charset="0"/>
              </a:rPr>
              <a:t>Tutti </a:t>
            </a:r>
            <a:r>
              <a:rPr lang="en-US" sz="1800" err="1">
                <a:latin typeface="Consolas" panose="020B0609020204030204" pitchFamily="49" charset="0"/>
              </a:rPr>
              <a:t>i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confronti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sono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stati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effettuati</a:t>
            </a:r>
            <a:r>
              <a:rPr lang="en-US" sz="1800">
                <a:latin typeface="Consolas" panose="020B0609020204030204" pitchFamily="49" charset="0"/>
              </a:rPr>
              <a:t> in </a:t>
            </a:r>
            <a:r>
              <a:rPr lang="en-US" sz="1800" err="1">
                <a:latin typeface="Consolas" panose="020B0609020204030204" pitchFamily="49" charset="0"/>
              </a:rPr>
              <a:t>ambienti</a:t>
            </a:r>
            <a:r>
              <a:rPr lang="en-US" sz="1800">
                <a:latin typeface="Consolas" panose="020B0609020204030204" pitchFamily="49" charset="0"/>
              </a:rPr>
              <a:t> Linux e Windows in termini di tempo, </a:t>
            </a:r>
            <a:r>
              <a:rPr lang="en-US" sz="1800" err="1">
                <a:latin typeface="Consolas" panose="020B0609020204030204" pitchFamily="49" charset="0"/>
              </a:rPr>
              <a:t>accuratezza</a:t>
            </a:r>
            <a:r>
              <a:rPr lang="en-US" sz="1800">
                <a:latin typeface="Consolas" panose="020B0609020204030204" pitchFamily="49" charset="0"/>
              </a:rPr>
              <a:t>, </a:t>
            </a:r>
            <a:r>
              <a:rPr lang="en-US" sz="1800" err="1">
                <a:latin typeface="Consolas" panose="020B0609020204030204" pitchFamily="49" charset="0"/>
              </a:rPr>
              <a:t>impiego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della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memoria</a:t>
            </a:r>
            <a:r>
              <a:rPr lang="en-US" sz="1800">
                <a:latin typeface="Consolas" panose="020B0609020204030204" pitchFamily="49" charset="0"/>
              </a:rPr>
              <a:t> e </a:t>
            </a:r>
            <a:r>
              <a:rPr lang="en-US" sz="1800" err="1">
                <a:latin typeface="Consolas" panose="020B0609020204030204" pitchFamily="49" charset="0"/>
              </a:rPr>
              <a:t>facilità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d’uso</a:t>
            </a:r>
            <a:r>
              <a:rPr lang="en-US" sz="180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6630C7E-9FB9-47A7-B292-957FBA04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68" y="474200"/>
            <a:ext cx="7850800" cy="1682400"/>
          </a:xfrm>
        </p:spPr>
        <p:txBody>
          <a:bodyPr/>
          <a:lstStyle/>
          <a:p>
            <a:r>
              <a:rPr lang="it-IT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4000821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Analisi grafica</a:t>
            </a:r>
            <a:endParaRPr lang="en-US"/>
          </a:p>
        </p:txBody>
      </p:sp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5A008871-9673-4DAF-BA28-E883110F5D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412472"/>
              </p:ext>
            </p:extLst>
          </p:nvPr>
        </p:nvGraphicFramePr>
        <p:xfrm>
          <a:off x="256423" y="2156587"/>
          <a:ext cx="5690678" cy="3113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3C3A1D5D-46A7-48D1-9483-299780D215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629718"/>
              </p:ext>
            </p:extLst>
          </p:nvPr>
        </p:nvGraphicFramePr>
        <p:xfrm>
          <a:off x="6244901" y="2156587"/>
          <a:ext cx="5690678" cy="3113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E84758A-E880-4890-B69B-18DE0271F58A}"/>
              </a:ext>
            </a:extLst>
          </p:cNvPr>
          <p:cNvSpPr txBox="1"/>
          <p:nvPr/>
        </p:nvSpPr>
        <p:spPr>
          <a:xfrm>
            <a:off x="256423" y="5458815"/>
            <a:ext cx="116791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 verificare l’effettiva proporzionalità di DCT A MANO a N^3 e di FFT a N^2 log(N), sono state calcolate le correlazioni tra le coppie di valori, riscontrando che effettivamente si avvicinano di molto a 1 (</a:t>
            </a:r>
            <a:r>
              <a:rPr lang="it-IT" sz="1600">
                <a:latin typeface="Consolas" panose="020B0609020204030204" pitchFamily="49" charset="0"/>
              </a:rPr>
              <a:t>DCT A MANO: </a:t>
            </a:r>
            <a:r>
              <a:rPr lang="it-IT" sz="16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0,999971216; FFT: 0,975457271).</a:t>
            </a:r>
            <a:endParaRPr lang="it-IT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98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353534D0-7B62-4570-998A-1C51AEE785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sz="2000">
              <a:latin typeface="Consolas"/>
            </a:endParaRPr>
          </a:p>
          <a:p>
            <a:pPr marL="114300" indent="0">
              <a:buNone/>
            </a:pPr>
            <a:r>
              <a:rPr lang="en-US" sz="2000" err="1">
                <a:latin typeface="Consolas"/>
              </a:rPr>
              <a:t>Attraverso</a:t>
            </a:r>
            <a:r>
              <a:rPr lang="en-US" sz="2000">
                <a:latin typeface="Consolas"/>
              </a:rPr>
              <a:t> il </a:t>
            </a:r>
            <a:r>
              <a:rPr lang="en-US" sz="2000" err="1">
                <a:latin typeface="Consolas"/>
              </a:rPr>
              <a:t>confronto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effettuato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tra</a:t>
            </a:r>
            <a:r>
              <a:rPr lang="en-US" sz="2000">
                <a:latin typeface="Consolas"/>
              </a:rPr>
              <a:t> la DCT2 </a:t>
            </a:r>
            <a:r>
              <a:rPr lang="en-US" sz="2000" err="1">
                <a:latin typeface="Consolas"/>
              </a:rPr>
              <a:t>sviluppata</a:t>
            </a:r>
            <a:r>
              <a:rPr lang="en-US" sz="2000">
                <a:latin typeface="Consolas"/>
              </a:rPr>
              <a:t> da </a:t>
            </a:r>
            <a:r>
              <a:rPr lang="en-US" sz="2000" err="1">
                <a:latin typeface="Consolas"/>
              </a:rPr>
              <a:t>noi</a:t>
            </a:r>
            <a:r>
              <a:rPr lang="en-US" sz="2000">
                <a:latin typeface="Consolas"/>
              </a:rPr>
              <a:t> e </a:t>
            </a:r>
            <a:r>
              <a:rPr lang="en-US" sz="2000" err="1">
                <a:latin typeface="Consolas"/>
              </a:rPr>
              <a:t>quella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fornita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dalla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libreria</a:t>
            </a:r>
            <a:r>
              <a:rPr lang="en-US" sz="2000">
                <a:latin typeface="Consolas"/>
              </a:rPr>
              <a:t> </a:t>
            </a:r>
            <a:r>
              <a:rPr lang="en-US" sz="2000" i="1" err="1">
                <a:latin typeface="Consolas"/>
              </a:rPr>
              <a:t>scipy</a:t>
            </a:r>
            <a:r>
              <a:rPr lang="en-US" sz="2000" i="1">
                <a:latin typeface="Consolas"/>
              </a:rPr>
              <a:t>, </a:t>
            </a:r>
            <a:r>
              <a:rPr lang="en-US" sz="2000" err="1">
                <a:latin typeface="Consolas"/>
              </a:rPr>
              <a:t>abbiamo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constatato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che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i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risultati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ottenuti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sono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quelli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attesi</a:t>
            </a:r>
            <a:r>
              <a:rPr lang="en-US" sz="2000">
                <a:latin typeface="Consolas"/>
              </a:rPr>
              <a:t>, </a:t>
            </a:r>
            <a:r>
              <a:rPr lang="en-US" sz="2000" err="1">
                <a:latin typeface="Consolas"/>
              </a:rPr>
              <a:t>poiché</a:t>
            </a:r>
            <a:r>
              <a:rPr lang="en-US" sz="2000">
                <a:latin typeface="Consolas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Consolas"/>
              </a:rPr>
              <a:t>La DCT2 </a:t>
            </a:r>
            <a:r>
              <a:rPr lang="en-US" sz="2000" err="1">
                <a:latin typeface="Consolas"/>
              </a:rPr>
              <a:t>sviluppata</a:t>
            </a:r>
            <a:r>
              <a:rPr lang="en-US" sz="2000">
                <a:latin typeface="Consolas"/>
              </a:rPr>
              <a:t> da </a:t>
            </a:r>
            <a:r>
              <a:rPr lang="en-US" sz="2000" err="1">
                <a:latin typeface="Consolas"/>
              </a:rPr>
              <a:t>noi</a:t>
            </a:r>
            <a:r>
              <a:rPr lang="en-US" sz="2000">
                <a:latin typeface="Consolas"/>
              </a:rPr>
              <a:t> ha una </a:t>
            </a:r>
            <a:r>
              <a:rPr lang="en-US" sz="2000" err="1">
                <a:latin typeface="Consolas"/>
              </a:rPr>
              <a:t>complessità</a:t>
            </a:r>
            <a:r>
              <a:rPr lang="en-US" sz="2000">
                <a:latin typeface="Consolas"/>
              </a:rPr>
              <a:t> di O(N</a:t>
            </a:r>
            <a:r>
              <a:rPr lang="en-US" sz="2000" baseline="30000">
                <a:latin typeface="Consolas"/>
              </a:rPr>
              <a:t>3</a:t>
            </a:r>
            <a:r>
              <a:rPr lang="en-US" sz="2000">
                <a:latin typeface="Consolas"/>
              </a:rPr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Consolas"/>
              </a:rPr>
              <a:t>La DCT2 </a:t>
            </a:r>
            <a:r>
              <a:rPr lang="en-US" sz="2000" err="1">
                <a:latin typeface="Consolas"/>
              </a:rPr>
              <a:t>fornita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dalla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libreria</a:t>
            </a:r>
            <a:r>
              <a:rPr lang="en-US" sz="2000">
                <a:latin typeface="Consolas"/>
              </a:rPr>
              <a:t> </a:t>
            </a:r>
            <a:r>
              <a:rPr lang="en-US" sz="2000" i="1" err="1">
                <a:latin typeface="Consolas"/>
              </a:rPr>
              <a:t>scipy</a:t>
            </a:r>
            <a:r>
              <a:rPr lang="en-US" sz="2000" i="1">
                <a:latin typeface="Consolas"/>
              </a:rPr>
              <a:t> </a:t>
            </a:r>
            <a:r>
              <a:rPr lang="en-US" sz="2000">
                <a:latin typeface="Consolas"/>
              </a:rPr>
              <a:t>ha </a:t>
            </a:r>
            <a:r>
              <a:rPr lang="en-US" sz="2000" err="1">
                <a:latin typeface="Consolas"/>
              </a:rPr>
              <a:t>complessità</a:t>
            </a:r>
            <a:r>
              <a:rPr lang="en-US" sz="2000">
                <a:latin typeface="Consolas"/>
              </a:rPr>
              <a:t> O(N</a:t>
            </a:r>
            <a:r>
              <a:rPr lang="en-US" sz="2000" baseline="30000">
                <a:latin typeface="Consolas"/>
              </a:rPr>
              <a:t>2 </a:t>
            </a:r>
            <a:r>
              <a:rPr lang="en-US" sz="2000">
                <a:latin typeface="Consolas"/>
              </a:rPr>
              <a:t>log(N)).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38535D0-844B-4BE1-8608-2D93454C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46713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7B31-148D-4823-9CC8-80DB96027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300" y="1330067"/>
            <a:ext cx="6611041" cy="2569200"/>
          </a:xfrm>
        </p:spPr>
        <p:txBody>
          <a:bodyPr/>
          <a:lstStyle/>
          <a:p>
            <a:pPr algn="r"/>
            <a:r>
              <a:rPr lang="en-GB" sz="6000" err="1"/>
              <a:t>Parte</a:t>
            </a:r>
            <a:r>
              <a:rPr lang="en-GB" sz="6000"/>
              <a:t> 2: </a:t>
            </a:r>
            <a:br>
              <a:rPr lang="en-GB" sz="6000"/>
            </a:br>
            <a:r>
              <a:rPr lang="en-GB" sz="6000"/>
              <a:t>Software per la </a:t>
            </a:r>
            <a:r>
              <a:rPr lang="en-GB" sz="6000" err="1"/>
              <a:t>compressione</a:t>
            </a:r>
            <a:r>
              <a:rPr lang="en-GB" sz="6000"/>
              <a:t> </a:t>
            </a:r>
            <a:br>
              <a:rPr lang="en-GB" sz="6000"/>
            </a:br>
            <a:r>
              <a:rPr lang="en-GB" sz="6000" err="1"/>
              <a:t>d’immagini</a:t>
            </a:r>
            <a:endParaRPr lang="en-GB" sz="6000"/>
          </a:p>
        </p:txBody>
      </p:sp>
    </p:spTree>
    <p:extLst>
      <p:ext uri="{BB962C8B-B14F-4D97-AF65-F5344CB8AC3E}">
        <p14:creationId xmlns:p14="http://schemas.microsoft.com/office/powerpoint/2010/main" val="4270353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383C3-B19C-49F1-8FDD-86F3A8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020" y="2694755"/>
            <a:ext cx="8297939" cy="3636400"/>
          </a:xfrm>
        </p:spPr>
        <p:txBody>
          <a:bodyPr wrap="square" anchor="t">
            <a:noAutofit/>
          </a:bodyPr>
          <a:lstStyle/>
          <a:p>
            <a:pPr marL="168910" indent="0">
              <a:spcAft>
                <a:spcPts val="600"/>
              </a:spcAft>
              <a:buNone/>
            </a:pPr>
            <a:r>
              <a:rPr lang="en-GB" sz="1800">
                <a:latin typeface="Consolas" panose="020B0609020204030204" pitchFamily="49" charset="0"/>
              </a:rPr>
              <a:t>È </a:t>
            </a:r>
            <a:r>
              <a:rPr lang="en-GB" sz="1800" err="1">
                <a:latin typeface="Consolas" panose="020B0609020204030204" pitchFamily="49" charset="0"/>
              </a:rPr>
              <a:t>stata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sviluppata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un’applicazione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che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permette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effettuare</a:t>
            </a:r>
            <a:r>
              <a:rPr lang="en-GB" sz="1800">
                <a:latin typeface="Consolas" panose="020B0609020204030204" pitchFamily="49" charset="0"/>
              </a:rPr>
              <a:t> la </a:t>
            </a:r>
            <a:r>
              <a:rPr lang="en-GB" sz="1800" err="1">
                <a:latin typeface="Consolas" panose="020B0609020204030204" pitchFamily="49" charset="0"/>
              </a:rPr>
              <a:t>compressione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un’immagine</a:t>
            </a:r>
            <a:r>
              <a:rPr lang="en-GB" sz="1800">
                <a:latin typeface="Consolas" panose="020B0609020204030204" pitchFamily="49" charset="0"/>
              </a:rPr>
              <a:t> bitmap. </a:t>
            </a:r>
          </a:p>
          <a:p>
            <a:pPr marL="168910" indent="0">
              <a:spcAft>
                <a:spcPts val="600"/>
              </a:spcAft>
              <a:buNone/>
            </a:pPr>
            <a:r>
              <a:rPr lang="en-GB" sz="1800" err="1">
                <a:latin typeface="Consolas" panose="020B0609020204030204" pitchFamily="49" charset="0"/>
              </a:rPr>
              <a:t>L'applicazione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sviluppata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presenta</a:t>
            </a:r>
            <a:r>
              <a:rPr lang="en-GB" sz="1800">
                <a:latin typeface="Consolas" panose="020B0609020204030204" pitchFamily="49" charset="0"/>
              </a:rPr>
              <a:t> le </a:t>
            </a:r>
            <a:r>
              <a:rPr lang="en-GB" sz="1800" err="1">
                <a:latin typeface="Consolas" panose="020B0609020204030204" pitchFamily="49" charset="0"/>
              </a:rPr>
              <a:t>seguenti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caratteristiche</a:t>
            </a:r>
            <a:r>
              <a:rPr lang="en-GB" sz="1800">
                <a:latin typeface="Consolas" panose="020B0609020204030204" pitchFamily="49" charset="0"/>
              </a:rPr>
              <a:t>:</a:t>
            </a:r>
          </a:p>
          <a:p>
            <a:pPr marL="454660" indent="-285750">
              <a:spcAft>
                <a:spcPts val="600"/>
              </a:spcAft>
            </a:pPr>
            <a:r>
              <a:rPr lang="en-GB" sz="1800" err="1">
                <a:latin typeface="Consolas" panose="020B0609020204030204" pitchFamily="49" charset="0"/>
              </a:rPr>
              <a:t>Interfaccia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grafica</a:t>
            </a:r>
            <a:r>
              <a:rPr lang="en-GB" sz="1800">
                <a:latin typeface="Consolas" panose="020B0609020204030204" pitchFamily="49" charset="0"/>
              </a:rPr>
              <a:t> per la </a:t>
            </a:r>
            <a:r>
              <a:rPr lang="en-GB" sz="1800" err="1">
                <a:latin typeface="Consolas" panose="020B0609020204030204" pitchFamily="49" charset="0"/>
              </a:rPr>
              <a:t>selezione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immagini</a:t>
            </a:r>
            <a:r>
              <a:rPr lang="en-GB" sz="1800">
                <a:latin typeface="Consolas" panose="020B0609020204030204" pitchFamily="49" charset="0"/>
              </a:rPr>
              <a:t> e </a:t>
            </a:r>
            <a:r>
              <a:rPr lang="en-GB" sz="1800" err="1">
                <a:latin typeface="Consolas" panose="020B0609020204030204" pitchFamily="49" charset="0"/>
              </a:rPr>
              <a:t>parametri</a:t>
            </a:r>
            <a:r>
              <a:rPr lang="en-GB" sz="1800">
                <a:latin typeface="Consolas" panose="020B0609020204030204" pitchFamily="49" charset="0"/>
              </a:rPr>
              <a:t>;</a:t>
            </a:r>
          </a:p>
          <a:p>
            <a:pPr marL="454660" indent="-285750">
              <a:spcAft>
                <a:spcPts val="600"/>
              </a:spcAft>
            </a:pPr>
            <a:r>
              <a:rPr lang="en-GB" sz="1800" err="1">
                <a:latin typeface="Consolas" panose="020B0609020204030204" pitchFamily="49" charset="0"/>
              </a:rPr>
              <a:t>Visualizzazione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dell'immagine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partenza</a:t>
            </a:r>
            <a:r>
              <a:rPr lang="en-GB" sz="1800">
                <a:latin typeface="Consolas" panose="020B0609020204030204" pitchFamily="49" charset="0"/>
              </a:rPr>
              <a:t> e </a:t>
            </a:r>
            <a:r>
              <a:rPr lang="en-GB" sz="1800" err="1">
                <a:latin typeface="Consolas" panose="020B0609020204030204" pitchFamily="49" charset="0"/>
              </a:rPr>
              <a:t>dell'immagine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prodotta</a:t>
            </a:r>
            <a:r>
              <a:rPr lang="en-GB" sz="1800">
                <a:latin typeface="Consolas" panose="020B0609020204030204" pitchFamily="49" charset="0"/>
              </a:rPr>
              <a:t>;</a:t>
            </a:r>
          </a:p>
          <a:p>
            <a:pPr marL="454660" indent="-285750">
              <a:spcAft>
                <a:spcPts val="600"/>
              </a:spcAft>
            </a:pPr>
            <a:r>
              <a:rPr lang="en-GB" sz="1800" err="1">
                <a:latin typeface="Consolas" panose="020B0609020204030204" pitchFamily="49" charset="0"/>
              </a:rPr>
              <a:t>Esecuzione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dell’algoritmo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compressione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sull’immagine</a:t>
            </a:r>
            <a:r>
              <a:rPr lang="en-GB" sz="1800">
                <a:latin typeface="Consolas" panose="020B0609020204030204" pitchFamily="49" charset="0"/>
              </a:rPr>
              <a:t>.</a:t>
            </a:r>
          </a:p>
          <a:p>
            <a:pPr marL="511810" indent="-342900">
              <a:spcAft>
                <a:spcPts val="600"/>
              </a:spcAft>
              <a:buAutoNum type="arabicPeriod"/>
            </a:pPr>
            <a:endParaRPr lang="en-GB" sz="180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82E32-6921-40A0-B90B-DAD55892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68" y="474200"/>
            <a:ext cx="7850800" cy="1682400"/>
          </a:xfrm>
        </p:spPr>
        <p:txBody>
          <a:bodyPr wrap="square" anchor="t">
            <a:normAutofit/>
          </a:bodyPr>
          <a:lstStyle/>
          <a:p>
            <a:r>
              <a:rPr lang="en-GB" err="1"/>
              <a:t>Introduzione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83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Interfaccia</a:t>
            </a:r>
            <a:r>
              <a:rPr lang="en-GB"/>
              <a:t> </a:t>
            </a:r>
            <a:r>
              <a:rPr lang="en-GB" err="1"/>
              <a:t>utente</a:t>
            </a:r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FEDB8AE-509E-4FB4-82C9-056FD2558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3" y="1816166"/>
            <a:ext cx="6169360" cy="3539430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666462-D2C4-4C8D-B492-AD030F1740E7}"/>
              </a:ext>
            </a:extLst>
          </p:cNvPr>
          <p:cNvSpPr txBox="1"/>
          <p:nvPr/>
        </p:nvSpPr>
        <p:spPr>
          <a:xfrm>
            <a:off x="671537" y="2367475"/>
            <a:ext cx="45317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>
                <a:latin typeface="Consolas" panose="020B0609020204030204" pitchFamily="49" charset="0"/>
              </a:rPr>
              <a:t>L’interfaccia è stata sviluppata utilizzando la libreria </a:t>
            </a:r>
            <a:r>
              <a:rPr lang="it-IT" err="1">
                <a:latin typeface="Consolas" panose="020B0609020204030204" pitchFamily="49" charset="0"/>
              </a:rPr>
              <a:t>Pygubu</a:t>
            </a:r>
            <a:r>
              <a:rPr lang="it-IT">
                <a:latin typeface="Consolas" panose="020B0609020204030204" pitchFamily="49" charset="0"/>
              </a:rPr>
              <a:t> (</a:t>
            </a:r>
            <a:r>
              <a:rPr lang="it-IT" err="1">
                <a:latin typeface="Consolas" panose="020B0609020204030204" pitchFamily="49" charset="0"/>
              </a:rPr>
              <a:t>wrapper</a:t>
            </a:r>
            <a:r>
              <a:rPr lang="it-IT">
                <a:latin typeface="Consolas" panose="020B0609020204030204" pitchFamily="49" charset="0"/>
              </a:rPr>
              <a:t> di </a:t>
            </a:r>
            <a:r>
              <a:rPr lang="it-IT" err="1">
                <a:latin typeface="Consolas" panose="020B0609020204030204" pitchFamily="49" charset="0"/>
              </a:rPr>
              <a:t>Tkinter</a:t>
            </a:r>
            <a:r>
              <a:rPr lang="it-IT">
                <a:latin typeface="Consolas" panose="020B0609020204030204" pitchFamily="49" charset="0"/>
              </a:rPr>
              <a:t>), e permette di: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Selezionare un immagine dal dispositivo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Impostare la grandezza della finestra F, utilizzata durante la compressione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Impostare il valore per effettuare il taglio delle frequenze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Effettuare la compressione dell’immagine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Visualizzare l’immagine originale e il risultato ottenuto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CF17FE4-23E5-40DD-BC3C-7CA257EA99A0}"/>
              </a:ext>
            </a:extLst>
          </p:cNvPr>
          <p:cNvSpPr/>
          <p:nvPr/>
        </p:nvSpPr>
        <p:spPr>
          <a:xfrm>
            <a:off x="8762262" y="2136655"/>
            <a:ext cx="497500" cy="304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5ABC5FF-F1C5-4D62-849F-25192B81E80B}"/>
              </a:ext>
            </a:extLst>
          </p:cNvPr>
          <p:cNvSpPr txBox="1"/>
          <p:nvPr/>
        </p:nvSpPr>
        <p:spPr>
          <a:xfrm>
            <a:off x="9276784" y="21583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3E55CA-99B7-43EA-AF4E-77A39EDDAFFA}"/>
              </a:ext>
            </a:extLst>
          </p:cNvPr>
          <p:cNvSpPr/>
          <p:nvPr/>
        </p:nvSpPr>
        <p:spPr>
          <a:xfrm>
            <a:off x="5483225" y="2489201"/>
            <a:ext cx="1168662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4C80B8-983C-4263-9C0C-3B1786292EBE}"/>
              </a:ext>
            </a:extLst>
          </p:cNvPr>
          <p:cNvSpPr txBox="1"/>
          <p:nvPr/>
        </p:nvSpPr>
        <p:spPr>
          <a:xfrm>
            <a:off x="5278506" y="243459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1C90A9C-EA56-49BD-9C44-D48816654D01}"/>
              </a:ext>
            </a:extLst>
          </p:cNvPr>
          <p:cNvSpPr/>
          <p:nvPr/>
        </p:nvSpPr>
        <p:spPr>
          <a:xfrm>
            <a:off x="6774563" y="2489201"/>
            <a:ext cx="1168662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509942-BAA6-4C52-9580-2A75BDD63625}"/>
              </a:ext>
            </a:extLst>
          </p:cNvPr>
          <p:cNvSpPr txBox="1"/>
          <p:nvPr/>
        </p:nvSpPr>
        <p:spPr>
          <a:xfrm>
            <a:off x="7885017" y="243459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6AABB83-DD20-44BF-A00F-A20A369C7052}"/>
              </a:ext>
            </a:extLst>
          </p:cNvPr>
          <p:cNvSpPr/>
          <p:nvPr/>
        </p:nvSpPr>
        <p:spPr>
          <a:xfrm>
            <a:off x="8166830" y="3523495"/>
            <a:ext cx="537906" cy="304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FC26DD1-57DD-4ABD-95DF-45042EB0935D}"/>
              </a:ext>
            </a:extLst>
          </p:cNvPr>
          <p:cNvSpPr txBox="1"/>
          <p:nvPr/>
        </p:nvSpPr>
        <p:spPr>
          <a:xfrm>
            <a:off x="8656224" y="3523495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" name="Freccia a destra 15">
            <a:extLst>
              <a:ext uri="{FF2B5EF4-FFF2-40B4-BE49-F238E27FC236}">
                <a16:creationId xmlns:a16="http://schemas.microsoft.com/office/drawing/2014/main" id="{63BB1823-4D69-4736-8DD1-CC7DE8FF6CD7}"/>
              </a:ext>
            </a:extLst>
          </p:cNvPr>
          <p:cNvSpPr/>
          <p:nvPr/>
        </p:nvSpPr>
        <p:spPr>
          <a:xfrm>
            <a:off x="8631547" y="4455796"/>
            <a:ext cx="243361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5">
            <a:extLst>
              <a:ext uri="{FF2B5EF4-FFF2-40B4-BE49-F238E27FC236}">
                <a16:creationId xmlns:a16="http://schemas.microsoft.com/office/drawing/2014/main" id="{719ACF82-E3D4-4D29-8798-E5090BE35A3A}"/>
              </a:ext>
            </a:extLst>
          </p:cNvPr>
          <p:cNvSpPr/>
          <p:nvPr/>
        </p:nvSpPr>
        <p:spPr>
          <a:xfrm rot="10800000">
            <a:off x="8015822" y="4455796"/>
            <a:ext cx="243361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931F4DB-008C-4AD1-8E55-26000F31FE03}"/>
              </a:ext>
            </a:extLst>
          </p:cNvPr>
          <p:cNvSpPr txBox="1"/>
          <p:nvPr/>
        </p:nvSpPr>
        <p:spPr>
          <a:xfrm>
            <a:off x="8314560" y="43478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37315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Funzionamento</a:t>
            </a:r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D98EFBD-37B8-4410-8F33-FD530B2A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8" y="1559238"/>
            <a:ext cx="11185864" cy="48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9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Implementazione</a:t>
            </a:r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8A016D-BCD1-4E6C-8797-7C1D4D6902BD}"/>
              </a:ext>
            </a:extLst>
          </p:cNvPr>
          <p:cNvSpPr txBox="1"/>
          <p:nvPr/>
        </p:nvSpPr>
        <p:spPr>
          <a:xfrm>
            <a:off x="412620" y="2176461"/>
            <a:ext cx="5345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>
                <a:latin typeface="Consolas" panose="020B0609020204030204" pitchFamily="49" charset="0"/>
              </a:rPr>
              <a:t>Attraverso le righe di codice riportate affianco, vengono: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>
                <a:latin typeface="Consolas" panose="020B0609020204030204" pitchFamily="49" charset="0"/>
              </a:rPr>
              <a:t>calcolati il numero di blocchi per riga e per colonna della matrice rappresentante l’immagine.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>
                <a:latin typeface="Consolas" panose="020B0609020204030204" pitchFamily="49" charset="0"/>
              </a:rPr>
              <a:t>eliminate le righe e le colonne in eccesso della matrice, ovvero quelle per le quali non si riesce a costruire il blocco di dimensione </a:t>
            </a:r>
            <a:r>
              <a:rPr lang="it-IT" sz="1800" err="1">
                <a:latin typeface="Consolas" panose="020B0609020204030204" pitchFamily="49" charset="0"/>
              </a:rPr>
              <a:t>FxF</a:t>
            </a:r>
            <a:r>
              <a:rPr lang="it-IT" sz="180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9D273-A2AB-4759-AD24-5056C90E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55" y="2176461"/>
            <a:ext cx="5762625" cy="2505075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848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Implementazione</a:t>
            </a:r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F8A9B5-ECB3-42FE-B02B-B0981171981B}"/>
              </a:ext>
            </a:extLst>
          </p:cNvPr>
          <p:cNvSpPr txBox="1"/>
          <p:nvPr/>
        </p:nvSpPr>
        <p:spPr>
          <a:xfrm>
            <a:off x="412620" y="1533326"/>
            <a:ext cx="461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latin typeface="Consolas" panose="020B0609020204030204" pitchFamily="49" charset="0"/>
              </a:rPr>
              <a:t>Vengono presi i blocchi della matrice (partendo dal primo in alto a sinistra).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593E67-8151-49D2-8B51-61130F67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05" y="1407288"/>
            <a:ext cx="6543675" cy="4829175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46349F-1D31-44CF-9C3E-86F79821335E}"/>
              </a:ext>
            </a:extLst>
          </p:cNvPr>
          <p:cNvSpPr txBox="1"/>
          <p:nvPr/>
        </p:nvSpPr>
        <p:spPr>
          <a:xfrm>
            <a:off x="412620" y="2582695"/>
            <a:ext cx="4612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latin typeface="Consolas" panose="020B0609020204030204" pitchFamily="49" charset="0"/>
              </a:rPr>
              <a:t>Su ogni blocco, viene eseguita la DCT2 e viene effettuato il taglio delle frequenze.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3632F9-ECB8-4049-99E4-F6F73FB1CB8A}"/>
              </a:ext>
            </a:extLst>
          </p:cNvPr>
          <p:cNvSpPr txBox="1"/>
          <p:nvPr/>
        </p:nvSpPr>
        <p:spPr>
          <a:xfrm>
            <a:off x="412620" y="3894354"/>
            <a:ext cx="46121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 seguito, viene eseguita la IDCT2 e i valori vengono arrotondati all’intero più vicino, ponendoli nel range da 0 a 255.</a:t>
            </a:r>
          </a:p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A985D38-A320-4D04-968E-343D381216FF}"/>
              </a:ext>
            </a:extLst>
          </p:cNvPr>
          <p:cNvSpPr txBox="1"/>
          <p:nvPr/>
        </p:nvSpPr>
        <p:spPr>
          <a:xfrm>
            <a:off x="412620" y="5698455"/>
            <a:ext cx="461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latin typeface="Consolas" panose="020B0609020204030204" pitchFamily="49" charset="0"/>
              </a:rPr>
              <a:t>Infine il blocco modificato viene sovrascritto nella sua posizione.</a:t>
            </a:r>
          </a:p>
        </p:txBody>
      </p:sp>
    </p:spTree>
    <p:extLst>
      <p:ext uri="{BB962C8B-B14F-4D97-AF65-F5344CB8AC3E}">
        <p14:creationId xmlns:p14="http://schemas.microsoft.com/office/powerpoint/2010/main" val="2733041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D3C9C49-00DE-4DF4-9F76-B7C810239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94" y="1760945"/>
            <a:ext cx="5239384" cy="3952517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07E3A41-0E89-4BF8-B4BF-8E42574DA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" y="1760945"/>
            <a:ext cx="5237006" cy="3913991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304441" y="6014480"/>
            <a:ext cx="1158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>
                <a:latin typeface="Consolas" panose="020B0609020204030204" pitchFamily="49" charset="0"/>
              </a:rPr>
              <a:t>Esempio di risultati ottenuti eseguendo la compressione fissando i parametri F = 8, D = 2.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11303A2-7454-401F-A1FB-B89C356DF9A1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211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07E3A41-0E89-4BF8-B4BF-8E42574DA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" y="1760945"/>
            <a:ext cx="5237006" cy="3913991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2F1B620-D7FD-43DC-8E46-EA56BD418EC3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266331" y="6014480"/>
            <a:ext cx="1162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>
                <a:latin typeface="Consolas" panose="020B0609020204030204" pitchFamily="49" charset="0"/>
              </a:rPr>
              <a:t>Esempio di risultati ottenuti eseguendo la compressione fissando i parametri F = 8, D = 14.</a:t>
            </a:r>
          </a:p>
        </p:txBody>
      </p:sp>
      <p:pic>
        <p:nvPicPr>
          <p:cNvPr id="4" name="Immagine 3" descr="Immagine che contiene albero, esterni, pianta, palma&#10;&#10;Descrizione generata automaticamente">
            <a:extLst>
              <a:ext uri="{FF2B5EF4-FFF2-40B4-BE49-F238E27FC236}">
                <a16:creationId xmlns:a16="http://schemas.microsoft.com/office/drawing/2014/main" id="{8266DF6A-767A-4957-BF7C-05FEB6EC4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18" y="1760945"/>
            <a:ext cx="5239383" cy="3952517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53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MATLAB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6931C8-BD03-4368-AD6C-E5D463990760}"/>
              </a:ext>
            </a:extLst>
          </p:cNvPr>
          <p:cNvSpPr txBox="1"/>
          <p:nvPr/>
        </p:nvSpPr>
        <p:spPr>
          <a:xfrm>
            <a:off x="812772" y="1648373"/>
            <a:ext cx="5130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>
                <a:latin typeface="Consolas" panose="020B0609020204030204" pitchFamily="49" charset="0"/>
              </a:rPr>
              <a:t>Per la risoluzione del sistema lineare con matrici  sparse, è stato ricavato il vettore b, in modo tale che la soluzione esatta fosse il vettore </a:t>
            </a:r>
            <a:r>
              <a:rPr lang="it-IT" sz="1800" err="1">
                <a:latin typeface="Consolas" panose="020B0609020204030204" pitchFamily="49" charset="0"/>
              </a:rPr>
              <a:t>xe</a:t>
            </a:r>
            <a:r>
              <a:rPr lang="it-IT" sz="1800">
                <a:latin typeface="Consolas" panose="020B0609020204030204" pitchFamily="49" charset="0"/>
              </a:rPr>
              <a:t> di soli 1. 	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Dopodiché è stata calcolata la soluzione del sistema (dati A e b), utilizzando l’operatore «\» e calcolando tempo d’esecuzione e memoria utilizzata. 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Infine è stato calcolato l’errore relativo tra la soluzione esatta </a:t>
            </a:r>
            <a:r>
              <a:rPr lang="it-IT" sz="1800" err="1">
                <a:latin typeface="Consolas" panose="020B0609020204030204" pitchFamily="49" charset="0"/>
              </a:rPr>
              <a:t>xe</a:t>
            </a:r>
            <a:r>
              <a:rPr lang="it-IT" sz="1800">
                <a:latin typeface="Consolas" panose="020B0609020204030204" pitchFamily="49" charset="0"/>
              </a:rPr>
              <a:t> e quella trovata x.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692DB39-5D9E-414B-BDA7-80B67603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82" y="1648373"/>
            <a:ext cx="5235394" cy="3901778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2843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07E3A41-0E89-4BF8-B4BF-8E42574DA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" y="1760945"/>
            <a:ext cx="5237006" cy="3913991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223791" y="6014480"/>
            <a:ext cx="1174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>
                <a:latin typeface="Consolas" panose="020B0609020204030204" pitchFamily="49" charset="0"/>
              </a:rPr>
              <a:t>Esempio di risultati ottenuti eseguendo la compressione fissando i parametri F = 50, D = 35.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CE87223E-6E6F-4999-8647-013AE46562FD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albero, pianta, esterni, palma&#10;&#10;Descrizione generata automaticamente">
            <a:extLst>
              <a:ext uri="{FF2B5EF4-FFF2-40B4-BE49-F238E27FC236}">
                <a16:creationId xmlns:a16="http://schemas.microsoft.com/office/drawing/2014/main" id="{A6FE0904-9852-4BE7-8E6B-194B2188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94" y="1760945"/>
            <a:ext cx="5249807" cy="3499871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521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07E3A41-0E89-4BF8-B4BF-8E42574DA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99" y="1760945"/>
            <a:ext cx="5237006" cy="3913991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152770" y="6028593"/>
            <a:ext cx="11886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>
                <a:latin typeface="Consolas" panose="020B0609020204030204" pitchFamily="49" charset="0"/>
              </a:rPr>
              <a:t>Esempio di risultati ottenuti eseguendo la compressione fissando i parametri F = 134, D = 35.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10EEF80F-F7F9-4F3B-95CF-BD2B916F7E09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pianta, albero, palma&#10;&#10;Descrizione generata automaticamente">
            <a:extLst>
              <a:ext uri="{FF2B5EF4-FFF2-40B4-BE49-F238E27FC236}">
                <a16:creationId xmlns:a16="http://schemas.microsoft.com/office/drawing/2014/main" id="{76B6394D-422B-41FE-BE4E-53E0FFAF3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94" y="1744606"/>
            <a:ext cx="5241216" cy="3494144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6958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DB28C8-1C46-4938-A6D6-34A25855A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648100"/>
            <a:ext cx="10945100" cy="44808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800">
                <a:latin typeface="Consolas"/>
              </a:rPr>
              <a:t>Come </a:t>
            </a:r>
            <a:r>
              <a:rPr lang="en-US" sz="1800" err="1">
                <a:latin typeface="Consolas"/>
              </a:rPr>
              <a:t>si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può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vedere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dai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risultati</a:t>
            </a:r>
            <a:r>
              <a:rPr lang="en-US" sz="1800">
                <a:latin typeface="Consolas"/>
              </a:rPr>
              <a:t>, </a:t>
            </a:r>
            <a:r>
              <a:rPr lang="en-US" sz="1800" err="1">
                <a:latin typeface="Consolas"/>
              </a:rPr>
              <a:t>all’aumentare</a:t>
            </a:r>
            <a:r>
              <a:rPr lang="en-US" sz="1800">
                <a:latin typeface="Consolas"/>
              </a:rPr>
              <a:t> del </a:t>
            </a:r>
            <a:r>
              <a:rPr lang="en-US" sz="1800" err="1">
                <a:latin typeface="Consolas"/>
              </a:rPr>
              <a:t>valore</a:t>
            </a:r>
            <a:r>
              <a:rPr lang="en-US" sz="1800">
                <a:latin typeface="Consolas"/>
              </a:rPr>
              <a:t> di d, la </a:t>
            </a:r>
            <a:r>
              <a:rPr lang="en-US" sz="1800" err="1">
                <a:latin typeface="Consolas"/>
              </a:rPr>
              <a:t>qualità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immagini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migliora</a:t>
            </a:r>
            <a:r>
              <a:rPr lang="en-US" sz="1800">
                <a:latin typeface="Consolas"/>
              </a:rPr>
              <a:t> e </a:t>
            </a:r>
            <a:r>
              <a:rPr lang="en-US" sz="1800" err="1">
                <a:latin typeface="Consolas"/>
              </a:rPr>
              <a:t>viceversa</a:t>
            </a:r>
            <a:r>
              <a:rPr lang="en-US" sz="1800">
                <a:latin typeface="Consolas"/>
              </a:rPr>
              <a:t>. </a:t>
            </a:r>
          </a:p>
          <a:p>
            <a:pPr marL="114300" indent="0" algn="just">
              <a:buNone/>
            </a:pPr>
            <a:endParaRPr lang="en-US" sz="1800">
              <a:latin typeface="Consolas"/>
            </a:endParaRPr>
          </a:p>
          <a:p>
            <a:pPr marL="114300" indent="0" algn="just">
              <a:buNone/>
            </a:pPr>
            <a:r>
              <a:rPr lang="en-US" sz="1800" err="1">
                <a:latin typeface="Consolas"/>
              </a:rPr>
              <a:t>All’aumentare</a:t>
            </a:r>
            <a:r>
              <a:rPr lang="en-US" sz="1800">
                <a:latin typeface="Consolas"/>
              </a:rPr>
              <a:t> del </a:t>
            </a:r>
            <a:r>
              <a:rPr lang="en-US" sz="1800" err="1">
                <a:latin typeface="Consolas"/>
              </a:rPr>
              <a:t>valore</a:t>
            </a:r>
            <a:r>
              <a:rPr lang="en-US" sz="1800">
                <a:latin typeface="Consolas"/>
              </a:rPr>
              <a:t> di F </a:t>
            </a:r>
            <a:r>
              <a:rPr lang="en-US" sz="1800" err="1">
                <a:latin typeface="Consolas"/>
              </a:rPr>
              <a:t>invece</a:t>
            </a:r>
            <a:r>
              <a:rPr lang="en-US" sz="1800">
                <a:latin typeface="Consolas"/>
              </a:rPr>
              <a:t>, cambia il </a:t>
            </a:r>
            <a:r>
              <a:rPr lang="en-US" sz="1800" err="1">
                <a:latin typeface="Consolas"/>
              </a:rPr>
              <a:t>numero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blocchi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creati</a:t>
            </a:r>
            <a:r>
              <a:rPr lang="en-US" sz="1800">
                <a:latin typeface="Consolas"/>
              </a:rPr>
              <a:t> e la </a:t>
            </a:r>
            <a:r>
              <a:rPr lang="en-US" sz="1800" err="1">
                <a:latin typeface="Consolas"/>
              </a:rPr>
              <a:t>porzione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immagine</a:t>
            </a:r>
            <a:r>
              <a:rPr lang="en-US" sz="1800">
                <a:latin typeface="Consolas"/>
              </a:rPr>
              <a:t> da </a:t>
            </a:r>
            <a:r>
              <a:rPr lang="en-US" sz="1800" err="1">
                <a:latin typeface="Consolas"/>
              </a:rPr>
              <a:t>scartare</a:t>
            </a:r>
            <a:r>
              <a:rPr lang="en-US" sz="1800">
                <a:latin typeface="Consolas"/>
              </a:rPr>
              <a:t> (</a:t>
            </a:r>
            <a:r>
              <a:rPr lang="en-US" sz="1800" err="1">
                <a:latin typeface="Consolas"/>
              </a:rPr>
              <a:t>perchè</a:t>
            </a:r>
            <a:r>
              <a:rPr lang="en-US" sz="1800">
                <a:latin typeface="Consolas"/>
              </a:rPr>
              <a:t> non </a:t>
            </a:r>
            <a:r>
              <a:rPr lang="en-US" sz="1800" err="1">
                <a:latin typeface="Consolas"/>
              </a:rPr>
              <a:t>divisibile</a:t>
            </a:r>
            <a:r>
              <a:rPr lang="en-US" sz="1800">
                <a:latin typeface="Consolas"/>
              </a:rPr>
              <a:t> per F).</a:t>
            </a:r>
          </a:p>
          <a:p>
            <a:pPr marL="114300" indent="0" algn="just">
              <a:buNone/>
            </a:pPr>
            <a:endParaRPr lang="en-US" sz="1800">
              <a:latin typeface="Consolas"/>
            </a:endParaRPr>
          </a:p>
          <a:p>
            <a:pPr marL="114300" indent="0" algn="just">
              <a:buNone/>
            </a:pPr>
            <a:r>
              <a:rPr lang="en-US" sz="1800">
                <a:latin typeface="Consolas"/>
              </a:rPr>
              <a:t>Il </a:t>
            </a:r>
            <a:r>
              <a:rPr lang="en-US" sz="1800" err="1">
                <a:latin typeface="Consolas"/>
              </a:rPr>
              <a:t>valore</a:t>
            </a:r>
            <a:r>
              <a:rPr lang="en-US" sz="1800">
                <a:latin typeface="Consolas"/>
              </a:rPr>
              <a:t> di F </a:t>
            </a:r>
            <a:r>
              <a:rPr lang="en-US" sz="1800" err="1">
                <a:latin typeface="Consolas"/>
              </a:rPr>
              <a:t>influisce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indirettamente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anche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sulla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qualità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dell’immagine</a:t>
            </a:r>
            <a:r>
              <a:rPr lang="en-US" sz="1800">
                <a:latin typeface="Consolas"/>
              </a:rPr>
              <a:t>, in </a:t>
            </a:r>
            <a:r>
              <a:rPr lang="en-US" sz="1800" err="1">
                <a:latin typeface="Consolas"/>
              </a:rPr>
              <a:t>quanto</a:t>
            </a:r>
            <a:r>
              <a:rPr lang="en-US" sz="1800">
                <a:latin typeface="Consolas"/>
              </a:rPr>
              <a:t> a </a:t>
            </a:r>
            <a:r>
              <a:rPr lang="en-US" sz="1800" err="1">
                <a:latin typeface="Consolas"/>
              </a:rPr>
              <a:t>parità</a:t>
            </a:r>
            <a:r>
              <a:rPr lang="en-US" sz="1800">
                <a:latin typeface="Consolas"/>
              </a:rPr>
              <a:t> di d, </a:t>
            </a:r>
            <a:r>
              <a:rPr lang="en-US" sz="1800" err="1">
                <a:latin typeface="Consolas"/>
              </a:rPr>
              <a:t>viene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eseguito</a:t>
            </a:r>
            <a:r>
              <a:rPr lang="en-US" sz="1800">
                <a:latin typeface="Consolas"/>
              </a:rPr>
              <a:t> un </a:t>
            </a:r>
            <a:r>
              <a:rPr lang="en-US" sz="1800" err="1">
                <a:latin typeface="Consolas"/>
              </a:rPr>
              <a:t>taglio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frequenze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più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drastico</a:t>
            </a:r>
            <a:r>
              <a:rPr lang="en-US" sz="1800">
                <a:latin typeface="Consolas"/>
              </a:rPr>
              <a:t> se </a:t>
            </a:r>
            <a:r>
              <a:rPr lang="en-US" sz="1800" err="1">
                <a:latin typeface="Consolas"/>
              </a:rPr>
              <a:t>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blocchi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sono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pochi</a:t>
            </a:r>
            <a:r>
              <a:rPr lang="en-US" sz="1800">
                <a:latin typeface="Consolas"/>
              </a:rPr>
              <a:t> e </a:t>
            </a:r>
            <a:r>
              <a:rPr lang="en-US" sz="1800" err="1">
                <a:latin typeface="Consolas"/>
              </a:rPr>
              <a:t>grandi</a:t>
            </a:r>
            <a:r>
              <a:rPr lang="en-US" sz="1800">
                <a:latin typeface="Consolas"/>
              </a:rPr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5" y="474188"/>
            <a:ext cx="4711985" cy="933100"/>
          </a:xfrm>
        </p:spPr>
        <p:txBody>
          <a:bodyPr/>
          <a:lstStyle/>
          <a:p>
            <a:r>
              <a:rPr lang="en-GB" err="1"/>
              <a:t>Conclusioni</a:t>
            </a:r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6931C8-BD03-4368-AD6C-E5D463990760}"/>
              </a:ext>
            </a:extLst>
          </p:cNvPr>
          <p:cNvSpPr txBox="1"/>
          <p:nvPr/>
        </p:nvSpPr>
        <p:spPr>
          <a:xfrm>
            <a:off x="3002178" y="2552979"/>
            <a:ext cx="7167600" cy="3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BCFC541-D8E3-4CCE-97FF-B73468A1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La documentazione di MATLAB fornisce una chiara spiegazione di come venga operata la risoluzione del sistema.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Prima di procedere con un approccio risolutivo, MATLAB esegue diversi controlli sulla matrice A in base ai quali decide come operare.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 particolare vengono effettuati uno o più dei seguenti controlli: se la matrice A è quadrata, diagonale, triangolare o a bande, triangolare permutata, se è hermitiana (simmetrica), se la diagonale è interamente positiva/negativa e se A contiene solo numeri reali.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169329" indent="0">
              <a:buNone/>
            </a:pPr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MATLAB</a:t>
            </a:r>
          </a:p>
        </p:txBody>
      </p:sp>
      <p:sp>
        <p:nvSpPr>
          <p:cNvPr id="2" name="CasellaDiTesto 6">
            <a:extLst>
              <a:ext uri="{FF2B5EF4-FFF2-40B4-BE49-F238E27FC236}">
                <a16:creationId xmlns:a16="http://schemas.microsoft.com/office/drawing/2014/main" id="{2B977C39-7E29-4019-8D73-89CCA8351D4B}"/>
              </a:ext>
            </a:extLst>
          </p:cNvPr>
          <p:cNvSpPr txBox="1"/>
          <p:nvPr/>
        </p:nvSpPr>
        <p:spPr>
          <a:xfrm>
            <a:off x="5313797" y="6550223"/>
            <a:ext cx="6878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>
                <a:hlinkClick r:id="rId2"/>
              </a:rPr>
              <a:t>Workflow MATLAB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06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3F8AB37-B86D-48B6-BF9A-611A598D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GNU Octave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23755F2-4C1D-46EE-B87D-F67A865FED53}"/>
              </a:ext>
            </a:extLst>
          </p:cNvPr>
          <p:cNvSpPr txBox="1"/>
          <p:nvPr/>
        </p:nvSpPr>
        <p:spPr>
          <a:xfrm>
            <a:off x="812771" y="2808558"/>
            <a:ext cx="5130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>
                <a:latin typeface="Consolas" panose="020B0609020204030204" pitchFamily="49" charset="0"/>
              </a:rPr>
              <a:t>Lo stesso procedimento di risoluzione del sistema è stato poi eseguito in GNU Octave, il quale ha un comportamento molto simile a MATLAB.	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D70C4D53-E8ED-4490-A723-21F90625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76" y="1654777"/>
            <a:ext cx="5234400" cy="3548446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54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6931C8-BD03-4368-AD6C-E5D463990760}"/>
              </a:ext>
            </a:extLst>
          </p:cNvPr>
          <p:cNvSpPr txBox="1"/>
          <p:nvPr/>
        </p:nvSpPr>
        <p:spPr>
          <a:xfrm>
            <a:off x="3332919" y="2514069"/>
            <a:ext cx="7167600" cy="3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45A686-2545-4F6E-B244-4C572F6D5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Il procedimento dietro l’operatore «\» di Octave risulta essere un po’ meno facilmente reperibile e comprensibile.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La serie di controlli effettuata sulla matrice A, prima di procedere alla risoluzione del sistema, risulta infatti essere più contorta e innestata.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 controlli effettuati risultano essere tuttavia  pressoché gli stessi di MATLAB, benché eseguiti in ordine diverso.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169329" indent="0">
              <a:buNone/>
            </a:pPr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GNU Octave</a:t>
            </a:r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773887D3-2092-430A-918B-11EC965FCC15}"/>
              </a:ext>
            </a:extLst>
          </p:cNvPr>
          <p:cNvSpPr txBox="1"/>
          <p:nvPr/>
        </p:nvSpPr>
        <p:spPr>
          <a:xfrm>
            <a:off x="5313797" y="6550223"/>
            <a:ext cx="6878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u="sng">
                <a:hlinkClick r:id="rId3"/>
              </a:rPr>
              <a:t>Workflow GNU Octave</a:t>
            </a:r>
            <a:endParaRPr lang="it-IT" u="sng"/>
          </a:p>
        </p:txBody>
      </p:sp>
    </p:spTree>
    <p:extLst>
      <p:ext uri="{BB962C8B-B14F-4D97-AF65-F5344CB8AC3E}">
        <p14:creationId xmlns:p14="http://schemas.microsoft.com/office/powerpoint/2010/main" val="418822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3F8AB37-B86D-48B6-BF9A-611A598D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Python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23755F2-4C1D-46EE-B87D-F67A865FED53}"/>
              </a:ext>
            </a:extLst>
          </p:cNvPr>
          <p:cNvSpPr txBox="1"/>
          <p:nvPr/>
        </p:nvSpPr>
        <p:spPr>
          <a:xfrm>
            <a:off x="812772" y="1648373"/>
            <a:ext cx="5130827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it-IT" sz="1800">
                <a:latin typeface="Consolas"/>
              </a:rPr>
              <a:t>Utilizzando Python è necessario effettuare qualche passaggio in più rispetto ai software precedenti. </a:t>
            </a:r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Ad esempio, il prodotto matriciale ritorna un array e bisogna quindi poi eseguire alcune conversioni per poter calcolare la soluzione del sistema.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/>
              </a:rPr>
              <a:t>Per calcolare la soluzione del sistema, 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la libreria 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scipy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 mette a disposizione il metodo «.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spsolve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()».</a:t>
            </a:r>
            <a:endParaRPr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cs typeface="Arial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Infine è stato calcolato l’errore relativo tra la soluzione esatta </a:t>
            </a:r>
          </a:p>
          <a:p>
            <a:pPr algn="just"/>
            <a:r>
              <a:rPr lang="it-IT" sz="1800" err="1">
                <a:latin typeface="Consolas"/>
              </a:rPr>
              <a:t>xe</a:t>
            </a:r>
            <a:r>
              <a:rPr lang="it-IT" sz="1800">
                <a:latin typeface="Consolas"/>
              </a:rPr>
              <a:t> e quella trovata x.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EC391F5-E7C9-4012-92DC-33581513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300" y="1648373"/>
            <a:ext cx="5499576" cy="4157282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65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6931C8-BD03-4368-AD6C-E5D463990760}"/>
              </a:ext>
            </a:extLst>
          </p:cNvPr>
          <p:cNvSpPr txBox="1"/>
          <p:nvPr/>
        </p:nvSpPr>
        <p:spPr>
          <a:xfrm>
            <a:off x="3332919" y="2514069"/>
            <a:ext cx="7167600" cy="3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45A686-2545-4F6E-B244-4C572F6D5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Per quanto riguarda la documentazione della libreria 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scipy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, in particolare per la funzione «.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spsolve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()», le informazioni risultano essere meno precise e dettagliate, riguardo l’effettivo procedimento utilizzato.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it-IT" sz="1800">
              <a:solidFill>
                <a:srgbClr val="000000"/>
              </a:solidFill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Viene utilizzata la fattorizzazione LU, ma non sono presenti ulteriori indicazioni a meno di guardare il codice sorgente.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1800">
                <a:solidFill>
                  <a:srgbClr val="000000"/>
                </a:solidFill>
                <a:latin typeface="Consolas" panose="020B0609020204030204" pitchFamily="49" charset="0"/>
                <a:cs typeface="Arial"/>
                <a:sym typeface="Arial"/>
              </a:rPr>
              <a:t>Abbiamo infatti così notato che vengono effettuati dei controlli iniziali ma seguiti sempre comunque dalla fattorizzazione LU.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169329" indent="0">
              <a:buNone/>
            </a:pPr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Python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A86802-7749-4BB5-973C-3460600CC409}"/>
              </a:ext>
            </a:extLst>
          </p:cNvPr>
          <p:cNvSpPr txBox="1"/>
          <p:nvPr/>
        </p:nvSpPr>
        <p:spPr>
          <a:xfrm>
            <a:off x="5313797" y="6550223"/>
            <a:ext cx="6878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hlinkClick r:id="rId3"/>
              </a:rPr>
              <a:t>https://docs.scipy.org/doc/scipy/reference/generated/scipy.sparse.linalg.spsolve.html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87255"/>
      </p:ext>
    </p:extLst>
  </p:cSld>
  <p:clrMapOvr>
    <a:masterClrMapping/>
  </p:clrMapOvr>
</p:sld>
</file>

<file path=ppt/theme/theme1.xml><?xml version="1.0" encoding="utf-8"?>
<a:theme xmlns:a="http://schemas.openxmlformats.org/drawingml/2006/main" name="Pregnancy Breakthrough by Slidesgo">
  <a:themeElements>
    <a:clrScheme name="Simple Light">
      <a:dk1>
        <a:srgbClr val="434343"/>
      </a:dk1>
      <a:lt1>
        <a:srgbClr val="F2F2F2"/>
      </a:lt1>
      <a:dk2>
        <a:srgbClr val="595959"/>
      </a:dk2>
      <a:lt2>
        <a:srgbClr val="8CB1EE"/>
      </a:lt2>
      <a:accent1>
        <a:srgbClr val="F2F2F2"/>
      </a:accent1>
      <a:accent2>
        <a:srgbClr val="8CB1EE"/>
      </a:accent2>
      <a:accent3>
        <a:srgbClr val="ABD59A"/>
      </a:accent3>
      <a:accent4>
        <a:srgbClr val="F2D9CF"/>
      </a:accent4>
      <a:accent5>
        <a:srgbClr val="8CB1EE"/>
      </a:accent5>
      <a:accent6>
        <a:srgbClr val="ABD59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439FD9BC0A3254DA0E97BB5B9DEF17E" ma:contentTypeVersion="7" ma:contentTypeDescription="Creare un nuovo documento." ma:contentTypeScope="" ma:versionID="7cfac338a3039c78656874a9ff322a58">
  <xsd:schema xmlns:xsd="http://www.w3.org/2001/XMLSchema" xmlns:xs="http://www.w3.org/2001/XMLSchema" xmlns:p="http://schemas.microsoft.com/office/2006/metadata/properties" xmlns:ns3="ad47f6dc-7f5f-4247-9634-836912b1aa2f" xmlns:ns4="6bca59d2-257c-46a3-8439-ffffbfbea530" targetNamespace="http://schemas.microsoft.com/office/2006/metadata/properties" ma:root="true" ma:fieldsID="85c9f2af1e15bf94ae84a53e5aae790b" ns3:_="" ns4:_="">
    <xsd:import namespace="ad47f6dc-7f5f-4247-9634-836912b1aa2f"/>
    <xsd:import namespace="6bca59d2-257c-46a3-8439-ffffbfbea5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7f6dc-7f5f-4247-9634-836912b1a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a59d2-257c-46a3-8439-ffffbfbea53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BE660D-7D27-4B2B-8896-5081016B49BB}">
  <ds:schemaRefs>
    <ds:schemaRef ds:uri="6bca59d2-257c-46a3-8439-ffffbfbea530"/>
    <ds:schemaRef ds:uri="ad47f6dc-7f5f-4247-9634-836912b1aa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15279F-4E9B-4357-A37E-E53AE65F85DA}">
  <ds:schemaRefs>
    <ds:schemaRef ds:uri="6bca59d2-257c-46a3-8439-ffffbfbea530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ad47f6dc-7f5f-4247-9634-836912b1aa2f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207F568-A59F-4C3B-9B52-88D3A5831F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Pregnancy Breakthrough Blue variant</Template>
  <TotalTime>0</TotalTime>
  <Words>2208</Words>
  <Application>Microsoft Office PowerPoint</Application>
  <PresentationFormat>Widescreen</PresentationFormat>
  <Paragraphs>424</Paragraphs>
  <Slides>42</Slides>
  <Notes>24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42</vt:i4>
      </vt:variant>
    </vt:vector>
  </HeadingPairs>
  <TitlesOfParts>
    <vt:vector size="58" baseType="lpstr">
      <vt:lpstr>Arial</vt:lpstr>
      <vt:lpstr>Arial,Sans-Serif</vt:lpstr>
      <vt:lpstr>Assistant</vt:lpstr>
      <vt:lpstr>Assistant ExtraLight</vt:lpstr>
      <vt:lpstr>Calibri</vt:lpstr>
      <vt:lpstr>Consolas</vt:lpstr>
      <vt:lpstr>Marvel</vt:lpstr>
      <vt:lpstr>Nunito Light</vt:lpstr>
      <vt:lpstr>Proxima Nova</vt:lpstr>
      <vt:lpstr>Proxima Nova Semibold</vt:lpstr>
      <vt:lpstr>PT Serif</vt:lpstr>
      <vt:lpstr>Raleway Thin</vt:lpstr>
      <vt:lpstr>Roboto Condensed Light</vt:lpstr>
      <vt:lpstr>Thasadith</vt:lpstr>
      <vt:lpstr>Pregnancy Breakthrough by Slidesgo</vt:lpstr>
      <vt:lpstr>Slidesgo Final Pages</vt:lpstr>
      <vt:lpstr>Metodi diretti per matrici sparse</vt:lpstr>
      <vt:lpstr>Introduzione</vt:lpstr>
      <vt:lpstr>Introduzione</vt:lpstr>
      <vt:lpstr>MATLAB</vt:lpstr>
      <vt:lpstr>MATLAB</vt:lpstr>
      <vt:lpstr>GNU Octave</vt:lpstr>
      <vt:lpstr>GNU Octave</vt:lpstr>
      <vt:lpstr>Python</vt:lpstr>
      <vt:lpstr>Python</vt:lpstr>
      <vt:lpstr>Specifiche tecniche</vt:lpstr>
      <vt:lpstr>Risultati MATLAB</vt:lpstr>
      <vt:lpstr>Risultati MATLAB</vt:lpstr>
      <vt:lpstr>Risultati GNU Octave</vt:lpstr>
      <vt:lpstr>Risultati GNU Octave</vt:lpstr>
      <vt:lpstr>Risultati Python</vt:lpstr>
      <vt:lpstr>Risultati Python</vt:lpstr>
      <vt:lpstr>Risultati aggregati</vt:lpstr>
      <vt:lpstr>Risultati aggregati</vt:lpstr>
      <vt:lpstr>Risultati aggregati</vt:lpstr>
      <vt:lpstr>Osservazioni Python</vt:lpstr>
      <vt:lpstr>Osservazioni MATLAB </vt:lpstr>
      <vt:lpstr>Osservazioni GNU Octave </vt:lpstr>
      <vt:lpstr>Conclusioni</vt:lpstr>
      <vt:lpstr>Compressione  di immagini </vt:lpstr>
      <vt:lpstr>Introduzione</vt:lpstr>
      <vt:lpstr>Parte 1 Implementazione e confronto della DCT </vt:lpstr>
      <vt:lpstr>Introduzione</vt:lpstr>
      <vt:lpstr>Tecnologia utilizzata</vt:lpstr>
      <vt:lpstr>Implementazione</vt:lpstr>
      <vt:lpstr>Analisi grafica</vt:lpstr>
      <vt:lpstr>Conclusioni</vt:lpstr>
      <vt:lpstr>Parte 2:  Software per la compressione  d’immagini</vt:lpstr>
      <vt:lpstr>Introduzione</vt:lpstr>
      <vt:lpstr>Interfaccia utente</vt:lpstr>
      <vt:lpstr>Funzionamento</vt:lpstr>
      <vt:lpstr>Implementazione</vt:lpstr>
      <vt:lpstr>Implementazione</vt:lpstr>
      <vt:lpstr>Risultati</vt:lpstr>
      <vt:lpstr>Risultati</vt:lpstr>
      <vt:lpstr>Risultati</vt:lpstr>
      <vt:lpstr>Risultati</vt:lpstr>
      <vt:lpstr>Conclusioni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Metodi diretti per matrici sparse</dc:title>
  <dc:creator>a.taraboi@campus.unimib.it</dc:creator>
  <cp:lastModifiedBy>a.romagnoli7@campus.unimib.it</cp:lastModifiedBy>
  <cp:revision>1</cp:revision>
  <dcterms:created xsi:type="dcterms:W3CDTF">2021-06-06T15:58:28Z</dcterms:created>
  <dcterms:modified xsi:type="dcterms:W3CDTF">2021-06-11T13:48:45Z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0x010100D439FD9BC0A3254DA0E97BB5B9DEF17E</vt:lpwstr>
  </property>
</Properties>
</file>